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73" r:id="rId4"/>
    <p:sldId id="263" r:id="rId5"/>
    <p:sldId id="264" r:id="rId6"/>
    <p:sldId id="265" r:id="rId7"/>
    <p:sldId id="266" r:id="rId8"/>
    <p:sldId id="267" r:id="rId9"/>
    <p:sldId id="268" r:id="rId10"/>
    <p:sldId id="269" r:id="rId11"/>
    <p:sldId id="270" r:id="rId12"/>
    <p:sldId id="262" r:id="rId13"/>
    <p:sldId id="258" r:id="rId14"/>
    <p:sldId id="275"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0050" cy="700405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55" autoAdjust="0"/>
    <p:restoredTop sz="94660"/>
  </p:normalViewPr>
  <p:slideViewPr>
    <p:cSldViewPr>
      <p:cViewPr varScale="1">
        <p:scale>
          <a:sx n="71" d="100"/>
          <a:sy n="71" d="100"/>
        </p:scale>
        <p:origin x="1038" y="66"/>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6530" cy="350442"/>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1418" y="0"/>
            <a:ext cx="4026530" cy="350442"/>
          </a:xfrm>
          <a:prstGeom prst="rect">
            <a:avLst/>
          </a:prstGeom>
        </p:spPr>
        <p:txBody>
          <a:bodyPr vert="horz" lIns="91367" tIns="45683" rIns="91367" bIns="45683" rtlCol="0"/>
          <a:lstStyle>
            <a:lvl1pPr algn="r">
              <a:defRPr sz="1200"/>
            </a:lvl1pPr>
          </a:lstStyle>
          <a:p>
            <a:fld id="{08321211-BE9D-49B6-B1E5-12EF0216CE73}" type="datetimeFigureOut">
              <a:rPr lang="es-MX" smtClean="0"/>
              <a:pPr/>
              <a:t>05/04/2019</a:t>
            </a:fld>
            <a:endParaRPr lang="es-MX"/>
          </a:p>
        </p:txBody>
      </p:sp>
      <p:sp>
        <p:nvSpPr>
          <p:cNvPr id="4" name="3 Marcador de pie de página"/>
          <p:cNvSpPr>
            <a:spLocks noGrp="1"/>
          </p:cNvSpPr>
          <p:nvPr>
            <p:ph type="ftr" sz="quarter" idx="2"/>
          </p:nvPr>
        </p:nvSpPr>
        <p:spPr>
          <a:xfrm>
            <a:off x="1" y="6652412"/>
            <a:ext cx="4026530" cy="350442"/>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1418" y="6652412"/>
            <a:ext cx="4026530" cy="350442"/>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05/04/2019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05/04/2019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05/04/2019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05/04/2019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05/04/2019</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05/04/2019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05/04/2019</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05/04/2019</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05/04/2019</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05/04/2019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smtClean="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05/04/2019</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smtClean="0"/>
              <a:t>Haga clic para modificar el estilo de título del patrón</a:t>
            </a:r>
            <a:endParaRPr lang="es-MX" altLang="es-MX" smtClean="0"/>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smtClean="0"/>
              <a:t>Haga clic para modificar el estilo de texto del patrón</a:t>
            </a:r>
          </a:p>
          <a:p>
            <a:pPr lvl="1"/>
            <a:r>
              <a:rPr lang="es-ES" altLang="es-MX" smtClean="0"/>
              <a:t>Segundo nivel</a:t>
            </a:r>
          </a:p>
          <a:p>
            <a:pPr lvl="2"/>
            <a:r>
              <a:rPr lang="es-ES" altLang="es-MX" smtClean="0"/>
              <a:t>Tercer nivel</a:t>
            </a:r>
          </a:p>
          <a:p>
            <a:pPr lvl="3"/>
            <a:r>
              <a:rPr lang="es-ES" altLang="es-MX" smtClean="0"/>
              <a:t>Cuarto nivel</a:t>
            </a:r>
          </a:p>
          <a:p>
            <a:pPr lvl="4"/>
            <a:r>
              <a:rPr lang="es-ES" altLang="es-MX" smtClean="0"/>
              <a:t>Quinto nivel</a:t>
            </a:r>
            <a:endParaRPr lang="es-MX" altLang="es-MX" smtClean="0"/>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05/04/2019</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cdhec.org.mx/archivos/pdf/Reglamento%20Interior%20de%20la%20CDHEC%20vigente.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TRANSPARENCIA/02/LEY_DE_LA_CDHEC.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slide" Target="slide31.xml"/><Relationship Id="rId5" Type="http://schemas.openxmlformats.org/officeDocument/2006/relationships/slide" Target="slide19.xml"/><Relationship Id="rId10" Type="http://schemas.openxmlformats.org/officeDocument/2006/relationships/slide" Target="slide28.xml"/><Relationship Id="rId4" Type="http://schemas.openxmlformats.org/officeDocument/2006/relationships/slide" Target="slide15.xml"/><Relationship Id="rId9" Type="http://schemas.openxmlformats.org/officeDocument/2006/relationships/slide" Target="slide18.xml"/><Relationship Id="rId14" Type="http://schemas.openxmlformats.org/officeDocument/2006/relationships/hyperlink" Target="http://admin.cdhec.org.mx/archivos/pdf/TRANSPARENCIA/06/DEFINICION_DE_PUESTOS_CDHEC.pdf"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_rels/slide12.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1.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3.xml"/></Relationships>
</file>

<file path=ppt/slides/_rels/slide13.xml.rels><?xml version="1.0" encoding="UTF-8" standalone="yes"?>
<Relationships xmlns="http://schemas.openxmlformats.org/package/2006/relationships"><Relationship Id="rId3" Type="http://schemas.openxmlformats.org/officeDocument/2006/relationships/slide" Target="slide34.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31.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8.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1.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5.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8" Type="http://schemas.openxmlformats.org/officeDocument/2006/relationships/slide" Target="slide34.xml"/><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7.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2.xml"/><Relationship Id="rId4" Type="http://schemas.openxmlformats.org/officeDocument/2006/relationships/slide" Target="slide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6296836" y="1192511"/>
            <a:ext cx="0" cy="16795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3901"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467204"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714676"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19337" y="2872086"/>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994447" y="3736504"/>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DIRECTOR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ARTURO TÉLLEZ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CAMACHO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62072" y="3737273"/>
            <a:ext cx="1727200"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VISITADOR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JAVIER EDUARDO </a:t>
            </a: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ROQUE VALDÉS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29" name="AutoShape 3"/>
          <p:cNvSpPr>
            <a:spLocks noChangeArrowheads="1"/>
          </p:cNvSpPr>
          <p:nvPr/>
        </p:nvSpPr>
        <p:spPr bwMode="auto">
          <a:xfrm>
            <a:off x="4356249" y="43209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XAVIER DÍEZ DE URDANIVIA FERNÁNDEZ</a:t>
            </a:r>
          </a:p>
          <a:p>
            <a:pPr algn="ctr" defTabSz="1564509" eaLnBrk="1" fontAlgn="auto" hangingPunct="1">
              <a:spcBef>
                <a:spcPts val="0"/>
              </a:spcBef>
              <a:spcAft>
                <a:spcPts val="0"/>
              </a:spcAft>
              <a:defRPr/>
            </a:pPr>
            <a:r>
              <a:rPr lang="es-MX" sz="1400" b="1" dirty="0">
                <a:latin typeface="Calibri" pitchFamily="34" charset="0"/>
                <a:cs typeface="+mn-cs"/>
              </a:rPr>
              <a:t>H</a:t>
            </a:r>
            <a:r>
              <a:rPr lang="es-MX" sz="1400" b="1" dirty="0" smtClean="0">
                <a:latin typeface="Calibri" pitchFamily="34" charset="0"/>
                <a:cs typeface="+mn-cs"/>
              </a:rPr>
              <a:t>MST01</a:t>
            </a:r>
            <a:endParaRPr lang="es-ES" sz="1400" b="1" dirty="0">
              <a:latin typeface="Calibri" pitchFamily="34" charset="0"/>
              <a:cs typeface="+mn-cs"/>
            </a:endParaRPr>
          </a:p>
        </p:txBody>
      </p:sp>
      <p:cxnSp>
        <p:nvCxnSpPr>
          <p:cNvPr id="46" name="45 Conector recto"/>
          <p:cNvCxnSpPr/>
          <p:nvPr/>
        </p:nvCxnSpPr>
        <p:spPr>
          <a:xfrm>
            <a:off x="1122512" y="2872086"/>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a:off x="6378724" y="517713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8899674" y="1681455"/>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HMM01</a:t>
            </a:r>
          </a:p>
        </p:txBody>
      </p:sp>
      <p:sp>
        <p:nvSpPr>
          <p:cNvPr id="73" name="AutoShape 15"/>
          <p:cNvSpPr>
            <a:spLocks noChangeArrowheads="1"/>
          </p:cNvSpPr>
          <p:nvPr/>
        </p:nvSpPr>
        <p:spPr bwMode="auto">
          <a:xfrm>
            <a:off x="8178949" y="4816773"/>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a:t>
            </a:r>
            <a:r>
              <a:rPr lang="es-ES_tradnl" sz="1100" b="1" dirty="0" smtClean="0">
                <a:latin typeface="Calibri" pitchFamily="34" charset="0"/>
                <a:cs typeface="+mn-cs"/>
                <a:hlinkClick r:id="rId6" action="ppaction://hlinksldjump"/>
              </a:rPr>
              <a:t>JURÍDICO</a:t>
            </a:r>
            <a:endParaRPr lang="es-ES_tradnl" sz="1100" b="1" dirty="0" smtClean="0">
              <a:latin typeface="Calibri" pitchFamily="34" charset="0"/>
              <a:cs typeface="+mn-cs"/>
            </a:endParaRPr>
          </a:p>
          <a:p>
            <a:pPr algn="ctr" defTabSz="1303759" eaLnBrk="1" fontAlgn="auto" hangingPunct="1">
              <a:spcBef>
                <a:spcPts val="0"/>
              </a:spcBef>
              <a:spcAft>
                <a:spcPts val="0"/>
              </a:spcAft>
              <a:defRPr/>
            </a:pPr>
            <a:r>
              <a:rPr lang="es-ES_tradnl" sz="1100" dirty="0" smtClean="0">
                <a:latin typeface="Calibri" pitchFamily="34" charset="0"/>
                <a:cs typeface="+mn-cs"/>
              </a:rPr>
              <a:t>LIC. PAULINA CORTES FLORES</a:t>
            </a:r>
            <a:endParaRPr lang="es-ES_tradnl" sz="1100" dirty="0">
              <a:latin typeface="Calibri" pitchFamily="34" charset="0"/>
              <a:cs typeface="+mn-cs"/>
            </a:endParaRPr>
          </a:p>
          <a:p>
            <a:pPr algn="ctr" defTabSz="1303759" eaLnBrk="1" fontAlgn="auto" hangingPunct="1">
              <a:spcBef>
                <a:spcPts val="0"/>
              </a:spcBef>
              <a:spcAft>
                <a:spcPts val="0"/>
              </a:spcAft>
              <a:defRPr/>
            </a:pPr>
            <a:r>
              <a:rPr lang="es-ES_tradnl" sz="1000" b="1" dirty="0" smtClean="0">
                <a:latin typeface="Calibri" pitchFamily="34" charset="0"/>
                <a:cs typeface="+mn-cs"/>
              </a:rPr>
              <a:t>HMM05</a:t>
            </a:r>
            <a:endParaRPr lang="es-ES_tradnl" sz="1000" b="1" dirty="0">
              <a:latin typeface="Calibri" pitchFamily="34" charset="0"/>
              <a:cs typeface="+mn-cs"/>
            </a:endParaRPr>
          </a:p>
        </p:txBody>
      </p:sp>
      <p:cxnSp>
        <p:nvCxnSpPr>
          <p:cNvPr id="26" name="48 Conector recto"/>
          <p:cNvCxnSpPr/>
          <p:nvPr/>
        </p:nvCxnSpPr>
        <p:spPr>
          <a:xfrm>
            <a:off x="3210074" y="855961"/>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AutoShape 15"/>
          <p:cNvSpPr>
            <a:spLocks noChangeArrowheads="1"/>
          </p:cNvSpPr>
          <p:nvPr/>
        </p:nvSpPr>
        <p:spPr bwMode="auto">
          <a:xfrm>
            <a:off x="1282849" y="495598"/>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1225672" y="160268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rPr>
              <a:t>COORDINADORA DEL DESPACHO </a:t>
            </a:r>
          </a:p>
          <a:p>
            <a:pPr algn="ctr" defTabSz="1303759" eaLnBrk="1" fontAlgn="auto" hangingPunct="1">
              <a:spcBef>
                <a:spcPts val="0"/>
              </a:spcBef>
              <a:spcAft>
                <a:spcPts val="0"/>
              </a:spcAft>
              <a:defRPr/>
            </a:pPr>
            <a:r>
              <a:rPr lang="es-ES_tradnl" sz="1100" b="1" dirty="0">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a:t>
            </a:r>
            <a:r>
              <a:rPr lang="es-ES_tradnl" sz="1100" dirty="0" smtClean="0">
                <a:latin typeface="Calibri" pitchFamily="34" charset="0"/>
                <a:cs typeface="Arial" panose="020B0604020202020204" pitchFamily="34" charset="0"/>
              </a:rPr>
              <a:t>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cxnSp>
        <p:nvCxnSpPr>
          <p:cNvPr id="33" name="32 Conector recto"/>
          <p:cNvCxnSpPr/>
          <p:nvPr/>
        </p:nvCxnSpPr>
        <p:spPr>
          <a:xfrm>
            <a:off x="6296836" y="2872086"/>
            <a:ext cx="0" cy="23050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8 Conector recto"/>
          <p:cNvCxnSpPr/>
          <p:nvPr/>
        </p:nvCxnSpPr>
        <p:spPr>
          <a:xfrm>
            <a:off x="3432324" y="5177136"/>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AutoShape 15"/>
          <p:cNvSpPr>
            <a:spLocks noChangeArrowheads="1"/>
          </p:cNvSpPr>
          <p:nvPr/>
        </p:nvSpPr>
        <p:spPr bwMode="auto">
          <a:xfrm>
            <a:off x="2346474" y="481677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JUAN DANIEL LEAL </a:t>
            </a:r>
          </a:p>
          <a:p>
            <a:pPr algn="ctr" defTabSz="1303759" eaLnBrk="1" fontAlgn="auto" hangingPunct="1">
              <a:spcBef>
                <a:spcPts val="0"/>
              </a:spcBef>
              <a:spcAft>
                <a:spcPts val="0"/>
              </a:spcAft>
              <a:defRPr/>
            </a:pPr>
            <a:r>
              <a:rPr lang="es-ES_tradnl" sz="1100" dirty="0">
                <a:latin typeface="Calibri" pitchFamily="34" charset="0"/>
              </a:rPr>
              <a:t>DE KOSTER</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763199" y="3732511"/>
            <a:ext cx="1584325" cy="719137"/>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9" action="ppaction://hlinksldjump"/>
              </a:rPr>
              <a:t>SECRETARIO TÉCNICO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MARIA JOSE </a:t>
            </a:r>
          </a:p>
          <a:p>
            <a:pPr algn="ctr" defTabSz="1303759" eaLnBrk="1" fontAlgn="auto" hangingPunct="1">
              <a:spcBef>
                <a:spcPts val="0"/>
              </a:spcBef>
              <a:spcAft>
                <a:spcPts val="0"/>
              </a:spcAft>
              <a:defRPr/>
            </a:pPr>
            <a:r>
              <a:rPr lang="es-MX" sz="1100" dirty="0">
                <a:latin typeface="Calibri" pitchFamily="34" charset="0"/>
                <a:cs typeface="+mn-cs"/>
              </a:rPr>
              <a:t>RIOS HURTADO</a:t>
            </a:r>
          </a:p>
          <a:p>
            <a:pPr algn="ctr" defTabSz="1303759" eaLnBrk="1" fontAlgn="auto" hangingPunct="1">
              <a:spcBef>
                <a:spcPts val="0"/>
              </a:spcBef>
              <a:spcAft>
                <a:spcPts val="0"/>
              </a:spcAft>
              <a:defRPr/>
            </a:pPr>
            <a:r>
              <a:rPr lang="es-MX" sz="1100" b="1" dirty="0">
                <a:latin typeface="Calibri" pitchFamily="34" charset="0"/>
                <a:cs typeface="+mn-cs"/>
              </a:rPr>
              <a:t>HMMS04</a:t>
            </a:r>
          </a:p>
        </p:txBody>
      </p:sp>
      <p:sp>
        <p:nvSpPr>
          <p:cNvPr id="32" name="AutoShape 16"/>
          <p:cNvSpPr>
            <a:spLocks noChangeArrowheads="1"/>
          </p:cNvSpPr>
          <p:nvPr/>
        </p:nvSpPr>
        <p:spPr bwMode="auto">
          <a:xfrm>
            <a:off x="7675116" y="3737446"/>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cs typeface="Arial" panose="020B0604020202020204" pitchFamily="34" charset="0"/>
                <a:hlinkClick r:id="rId10" action="ppaction://hlinksldjump"/>
              </a:rPr>
              <a:t>ENCARGDO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LIC. </a:t>
            </a:r>
            <a:r>
              <a:rPr lang="es-MX" sz="1100" dirty="0" smtClean="0">
                <a:latin typeface="Calibri" pitchFamily="34" charset="0"/>
                <a:cs typeface="Arial" panose="020B0604020202020204" pitchFamily="34" charset="0"/>
              </a:rPr>
              <a:t>DAVID FERNANDO </a:t>
            </a:r>
          </a:p>
          <a:p>
            <a:pPr algn="ctr" defTabSz="1303759" eaLnBrk="1" fontAlgn="auto" hangingPunct="1">
              <a:spcBef>
                <a:spcPts val="0"/>
              </a:spcBef>
              <a:spcAft>
                <a:spcPts val="0"/>
              </a:spcAft>
              <a:defRPr/>
            </a:pPr>
            <a:r>
              <a:rPr lang="es-MX" sz="1100" dirty="0" smtClean="0">
                <a:latin typeface="Calibri" pitchFamily="34" charset="0"/>
                <a:cs typeface="Arial" panose="020B0604020202020204" pitchFamily="34" charset="0"/>
              </a:rPr>
              <a:t>BORREGO  MURILLO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5528375" y="3737273"/>
            <a:ext cx="1584325" cy="71913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1"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CLAUDIO RENÉ</a:t>
            </a:r>
          </a:p>
          <a:p>
            <a:pPr algn="ctr" defTabSz="1303759" eaLnBrk="1" fontAlgn="auto" hangingPunct="1">
              <a:spcBef>
                <a:spcPts val="0"/>
              </a:spcBef>
              <a:spcAft>
                <a:spcPts val="0"/>
              </a:spcAft>
              <a:defRPr/>
            </a:pPr>
            <a:r>
              <a:rPr lang="es-MX" sz="1100" dirty="0">
                <a:latin typeface="Calibri" pitchFamily="34" charset="0"/>
                <a:cs typeface="+mn-cs"/>
              </a:rPr>
              <a:t>MONTOYA DE LEÓN</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12"/>
              </a:rPr>
              <a:t>Ley de la CDHEC</a:t>
            </a:r>
            <a:endParaRPr lang="es-ES" sz="1000" dirty="0" smtClean="0"/>
          </a:p>
          <a:p>
            <a:pPr algn="ctr"/>
            <a:r>
              <a:rPr lang="es-ES" sz="1000" dirty="0" smtClean="0">
                <a:hlinkClick r:id="rId13"/>
              </a:rPr>
              <a:t>Reglamento interno de la CDHEC</a:t>
            </a:r>
            <a:endParaRPr lang="es-ES" sz="1000" dirty="0" smtClean="0"/>
          </a:p>
          <a:p>
            <a:pPr algn="ctr"/>
            <a:r>
              <a:rPr lang="es-ES" sz="1000" dirty="0" smtClean="0">
                <a:hlinkClick r:id="rId14"/>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31" name="AutoShape 15"/>
          <p:cNvSpPr>
            <a:spLocks noChangeArrowheads="1"/>
          </p:cNvSpPr>
          <p:nvPr/>
        </p:nvSpPr>
        <p:spPr bwMode="auto">
          <a:xfrm>
            <a:off x="5364361" y="4896594"/>
            <a:ext cx="1922463" cy="864096"/>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smtClean="0">
                <a:latin typeface="Calibri" pitchFamily="34" charset="0"/>
              </a:rPr>
              <a:t>COORDINADORA DE </a:t>
            </a:r>
          </a:p>
          <a:p>
            <a:pPr algn="ctr" defTabSz="1303759" eaLnBrk="1" fontAlgn="auto" hangingPunct="1">
              <a:spcBef>
                <a:spcPts val="0"/>
              </a:spcBef>
              <a:spcAft>
                <a:spcPts val="0"/>
              </a:spcAft>
              <a:defRPr/>
            </a:pPr>
            <a:r>
              <a:rPr lang="es-ES_tradnl" sz="1100" b="1" dirty="0" smtClean="0">
                <a:latin typeface="Calibri" pitchFamily="34" charset="0"/>
              </a:rPr>
              <a:t>RELACIONES PÚBLICAS</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MTRA. MARIA IRMA ELOISA </a:t>
            </a:r>
          </a:p>
          <a:p>
            <a:pPr algn="ctr" defTabSz="1303759" eaLnBrk="1" fontAlgn="auto" hangingPunct="1">
              <a:spcBef>
                <a:spcPts val="0"/>
              </a:spcBef>
              <a:spcAft>
                <a:spcPts val="0"/>
              </a:spcAft>
              <a:defRPr/>
            </a:pPr>
            <a:r>
              <a:rPr lang="es-ES_tradnl" sz="1100" dirty="0" smtClean="0">
                <a:latin typeface="Calibri" pitchFamily="34" charset="0"/>
              </a:rPr>
              <a:t>ECHEVARRIA JIMENEZ</a:t>
            </a:r>
            <a:endParaRPr lang="es-ES_tradnl" sz="1100" dirty="0">
              <a:latin typeface="Calibri" pitchFamily="34" charset="0"/>
            </a:endParaRPr>
          </a:p>
          <a:p>
            <a:pPr algn="ctr" defTabSz="1303759" eaLnBrk="1" fontAlgn="auto" hangingPunct="1">
              <a:spcBef>
                <a:spcPts val="0"/>
              </a:spcBef>
              <a:spcAft>
                <a:spcPts val="0"/>
              </a:spcAft>
              <a:defRPr/>
            </a:pPr>
            <a:r>
              <a:rPr lang="es-ES_tradnl" sz="1100" b="1" dirty="0">
                <a:latin typeface="Calibri" pitchFamily="34" charset="0"/>
              </a:rPr>
              <a:t>HMMS04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SEXTO VISITADOR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435600" y="3313113"/>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69308" y="293052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4426780" y="460058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6925700" y="291078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48 Conector recto"/>
          <p:cNvCxnSpPr/>
          <p:nvPr/>
        </p:nvCxnSpPr>
        <p:spPr>
          <a:xfrm>
            <a:off x="5292725" y="3341592"/>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SÉPTIMA VISITADURÍA REGIONAL</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(Depende de la 2da Visitaduría Regional)</a:t>
            </a:r>
            <a:endParaRPr lang="es-ES_tradnl" sz="1400" b="1" dirty="0">
              <a:latin typeface="Calibri" pitchFamily="34" charset="0"/>
              <a:cs typeface="Arial" panose="020B0604020202020204" pitchFamily="34" charset="0"/>
            </a:endParaRP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296955" y="2906713"/>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HMM08</a:t>
            </a:r>
            <a:endParaRPr lang="es-MX" sz="1400" b="1" dirty="0">
              <a:latin typeface="Calibri" pitchFamily="34" charset="0"/>
              <a:cs typeface="Arial" panose="020B0604020202020204" pitchFamily="34" charset="0"/>
            </a:endParaRPr>
          </a:p>
        </p:txBody>
      </p:sp>
      <p:sp>
        <p:nvSpPr>
          <p:cNvPr id="5" name="AutoShape 3"/>
          <p:cNvSpPr>
            <a:spLocks noChangeArrowheads="1"/>
          </p:cNvSpPr>
          <p:nvPr/>
        </p:nvSpPr>
        <p:spPr bwMode="auto">
          <a:xfrm>
            <a:off x="7181887" y="2886070"/>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SOFIA GARCIA DOMINGUEZ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8" name="Rectángulo redondeado 7">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48 Conector recto"/>
          <p:cNvCxnSpPr/>
          <p:nvPr/>
        </p:nvCxnSpPr>
        <p:spPr>
          <a:xfrm>
            <a:off x="5252939" y="6444523"/>
            <a:ext cx="1116113" cy="134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292725" y="4935919"/>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p:nvPr/>
        </p:nvCxnSpPr>
        <p:spPr>
          <a:xfrm rot="5400000">
            <a:off x="3655995" y="3741740"/>
            <a:ext cx="5429288"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3"/>
          <p:cNvSpPr>
            <a:spLocks noChangeArrowheads="1"/>
          </p:cNvSpPr>
          <p:nvPr/>
        </p:nvSpPr>
        <p:spPr bwMode="auto">
          <a:xfrm>
            <a:off x="4344988" y="119044"/>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DIRECTOR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ARTURO TÉLLEZ CAMACHO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122 Conector recto"/>
          <p:cNvCxnSpPr/>
          <p:nvPr/>
        </p:nvCxnSpPr>
        <p:spPr>
          <a:xfrm>
            <a:off x="6372225" y="1728788"/>
            <a:ext cx="0" cy="11033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119061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cxnSp>
        <p:nvCxnSpPr>
          <p:cNvPr id="12" name="48 Conector recto"/>
          <p:cNvCxnSpPr/>
          <p:nvPr/>
        </p:nvCxnSpPr>
        <p:spPr>
          <a:xfrm>
            <a:off x="5292725" y="273525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5292725" y="3849495"/>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1331913"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HUMANOS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C.P. ROSA </a:t>
            </a:r>
            <a:r>
              <a:rPr lang="es-MX" sz="1400" dirty="0">
                <a:latin typeface="Calibri" pitchFamily="34" charset="0"/>
                <a:cs typeface="Arial" panose="020B0604020202020204" pitchFamily="34" charset="0"/>
              </a:rPr>
              <a:t>JUANITA CRUZ CAMPOS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4" name="AutoShape 3"/>
          <p:cNvSpPr>
            <a:spLocks noChangeArrowheads="1"/>
          </p:cNvSpPr>
          <p:nvPr/>
        </p:nvSpPr>
        <p:spPr bwMode="auto">
          <a:xfrm>
            <a:off x="7351780" y="2243128"/>
            <a:ext cx="4116387"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HMM04</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314666" y="3358445"/>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15" name="AutoShape 3"/>
          <p:cNvSpPr>
            <a:spLocks noChangeArrowheads="1"/>
          </p:cNvSpPr>
          <p:nvPr/>
        </p:nvSpPr>
        <p:spPr bwMode="auto">
          <a:xfrm>
            <a:off x="1314666" y="5660951"/>
            <a:ext cx="4116388" cy="11271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4" name="AutoShape 3"/>
          <p:cNvSpPr>
            <a:spLocks noChangeArrowheads="1"/>
          </p:cNvSpPr>
          <p:nvPr/>
        </p:nvSpPr>
        <p:spPr bwMode="auto">
          <a:xfrm>
            <a:off x="7343817" y="4364357"/>
            <a:ext cx="4116387" cy="15113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RECEPCIONISTAS</a:t>
            </a: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C. </a:t>
            </a:r>
            <a:r>
              <a:rPr lang="es-MX" sz="1400" smtClean="0">
                <a:latin typeface="Calibri" pitchFamily="34" charset="0"/>
                <a:cs typeface="Arial" panose="020B0604020202020204" pitchFamily="34" charset="0"/>
              </a:rPr>
              <a:t>MARTHA MARGARITA MARTÍNEZ TAMEZ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ADRIANA VALERDI MEDINA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GABRIELA PATRICIA DÁVILA VÁZQUEZ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sp>
        <p:nvSpPr>
          <p:cNvPr id="17" name="AutoShape 3"/>
          <p:cNvSpPr>
            <a:spLocks noChangeArrowheads="1"/>
          </p:cNvSpPr>
          <p:nvPr/>
        </p:nvSpPr>
        <p:spPr bwMode="auto">
          <a:xfrm>
            <a:off x="7351779" y="330125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hlinkClick r:id="rId4" action="ppaction://hlinksldjump"/>
              </a:rPr>
              <a:t>PROGRAMADOR </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 ELIDA LORENA TAVITA CASTAÑUELA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AutoShape 3"/>
          <p:cNvSpPr>
            <a:spLocks noChangeArrowheads="1"/>
          </p:cNvSpPr>
          <p:nvPr/>
        </p:nvSpPr>
        <p:spPr bwMode="auto">
          <a:xfrm>
            <a:off x="1321768" y="441291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ENLACE ADMINISTRATIVO </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L.C. MARIE LIZBETH VALDEZ RIOS</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HMM05</a:t>
            </a:r>
            <a:endParaRPr lang="es-MX" sz="1400" b="1" dirty="0">
              <a:latin typeface="Calibri" pitchFamily="34" charset="0"/>
              <a:cs typeface="Arial" panose="020B0604020202020204" pitchFamily="34" charset="0"/>
            </a:endParaRPr>
          </a:p>
        </p:txBody>
      </p:sp>
      <p:sp>
        <p:nvSpPr>
          <p:cNvPr id="21" name="Rectángulo redondeado 20">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2" name="Rectángulo redondeado 21"/>
          <p:cNvSpPr/>
          <p:nvPr/>
        </p:nvSpPr>
        <p:spPr>
          <a:xfrm>
            <a:off x="196101" y="142949"/>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p:cNvSpPr txBox="1"/>
          <p:nvPr/>
        </p:nvSpPr>
        <p:spPr>
          <a:xfrm>
            <a:off x="251793" y="144175"/>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71133" y="655814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SECRETARIO EJECUTIVO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CLAUDIO RENÉ MONTOYA DE LEÓN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5" y="1728788"/>
            <a:ext cx="0" cy="46085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5281613" y="3313113"/>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792913" y="2879725"/>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PATRICIA </a:t>
            </a:r>
            <a:r>
              <a:rPr lang="es-ES_tradnl" sz="1400" dirty="0">
                <a:latin typeface="Calibri" pitchFamily="34" charset="0"/>
                <a:cs typeface="Arial" panose="020B0604020202020204" pitchFamily="34" charset="0"/>
              </a:rPr>
              <a:t>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44988" y="223202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76375" y="1800225"/>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smtClean="0">
                <a:latin typeface="Calibri" pitchFamily="34" charset="0"/>
                <a:cs typeface="+mn-cs"/>
              </a:rPr>
              <a:t>DIRECCION </a:t>
            </a:r>
            <a:r>
              <a:rPr lang="es-ES_tradnl" sz="1400" b="1" dirty="0">
                <a:latin typeface="Calibri" pitchFamily="34" charset="0"/>
                <a:cs typeface="+mn-cs"/>
              </a:rPr>
              <a:t>DE INCLUSIÓN</a:t>
            </a:r>
          </a:p>
          <a:p>
            <a:pPr algn="ctr" defTabSz="1303759" eaLnBrk="1" fontAlgn="auto" hangingPunct="1">
              <a:spcBef>
                <a:spcPts val="0"/>
              </a:spcBef>
              <a:spcAft>
                <a:spcPts val="0"/>
              </a:spcAft>
              <a:defRPr/>
            </a:pPr>
            <a:r>
              <a:rPr lang="es-ES_tradnl" sz="1400" dirty="0" smtClean="0">
                <a:latin typeface="Calibri" pitchFamily="34" charset="0"/>
                <a:cs typeface="+mn-cs"/>
              </a:rPr>
              <a:t>ING. ERASMO RAMOS GIL</a:t>
            </a:r>
            <a:endParaRPr lang="es-ES_tradnl" sz="1400" dirty="0">
              <a:latin typeface="Calibri" pitchFamily="34" charset="0"/>
              <a:cs typeface="+mn-cs"/>
            </a:endParaRP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52600" y="28797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ENRIQUETA </a:t>
            </a:r>
            <a:r>
              <a:rPr lang="es-ES_tradnl" sz="1400" dirty="0">
                <a:latin typeface="Calibri" pitchFamily="34" charset="0"/>
                <a:cs typeface="Arial" panose="020B0604020202020204" pitchFamily="34" charset="0"/>
              </a:rPr>
              <a:t>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0" name="48 Conector recto"/>
          <p:cNvCxnSpPr/>
          <p:nvPr/>
        </p:nvCxnSpPr>
        <p:spPr>
          <a:xfrm>
            <a:off x="5434013" y="6337300"/>
            <a:ext cx="9382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1752600" y="590391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PROF. PEDRO </a:t>
            </a:r>
            <a:r>
              <a:rPr lang="es-ES_tradnl" sz="1400" dirty="0">
                <a:latin typeface="Calibri" pitchFamily="34" charset="0"/>
                <a:cs typeface="Arial" panose="020B0604020202020204" pitchFamily="34" charset="0"/>
              </a:rPr>
              <a:t>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cxnSp>
        <p:nvCxnSpPr>
          <p:cNvPr id="16" name="48 Conector recto"/>
          <p:cNvCxnSpPr/>
          <p:nvPr/>
        </p:nvCxnSpPr>
        <p:spPr>
          <a:xfrm>
            <a:off x="5434013" y="4321175"/>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434013" y="5329238"/>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BLANCA ARACELI </a:t>
            </a:r>
            <a:r>
              <a:rPr lang="es-ES_tradnl" sz="1400" dirty="0">
                <a:latin typeface="Calibri" pitchFamily="34" charset="0"/>
                <a:cs typeface="Arial" panose="020B0604020202020204" pitchFamily="34" charset="0"/>
              </a:rPr>
              <a:t>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04025" y="38877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BRIGITTE </a:t>
            </a:r>
            <a:r>
              <a:rPr lang="es-MX" sz="1400" dirty="0">
                <a:latin typeface="Calibri" pitchFamily="34" charset="0"/>
                <a:cs typeface="Arial" panose="020B0604020202020204" pitchFamily="34" charset="0"/>
              </a:rPr>
              <a:t>DE RUTH LÓPEZ </a:t>
            </a:r>
            <a:r>
              <a:rPr lang="es-MX" sz="1400" dirty="0" smtClean="0">
                <a:latin typeface="Calibri" pitchFamily="34" charset="0"/>
                <a:cs typeface="Arial" panose="020B0604020202020204" pitchFamily="34" charset="0"/>
              </a:rPr>
              <a:t>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RICARDO </a:t>
            </a:r>
            <a:r>
              <a:rPr lang="es-ES_tradnl" sz="1400" dirty="0">
                <a:latin typeface="Calibri" pitchFamily="34" charset="0"/>
                <a:cs typeface="Arial" panose="020B0604020202020204" pitchFamily="34" charset="0"/>
              </a:rPr>
              <a:t>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804025" y="489585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FABIOLA BALDERAS </a:t>
            </a:r>
            <a:r>
              <a:rPr lang="es-MX" sz="1400" dirty="0" smtClean="0">
                <a:latin typeface="Calibri" pitchFamily="34" charset="0"/>
                <a:cs typeface="Arial" panose="020B0604020202020204" pitchFamily="34" charset="0"/>
              </a:rPr>
              <a:t>RODRÍGUEZ</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9" name="Rectángulo redondeado 1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COORDINADOR DEL CIEDH </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DAVID FERNANDO BORREGO MURILLO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t>Salir</a:t>
            </a:r>
            <a:endParaRPr lang="es-ES" sz="900" dirty="0"/>
          </a:p>
        </p:txBody>
      </p:sp>
      <p:cxnSp>
        <p:nvCxnSpPr>
          <p:cNvPr id="7" name="122 Conector recto"/>
          <p:cNvCxnSpPr/>
          <p:nvPr/>
        </p:nvCxnSpPr>
        <p:spPr>
          <a:xfrm>
            <a:off x="6300465" y="2811212"/>
            <a:ext cx="0" cy="1223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4242271" y="4039281"/>
            <a:ext cx="4116387" cy="78530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JESÚS DE LA FUENTE GARCÍA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smtClean="0"/>
              <a:t>Presidente</a:t>
            </a:r>
            <a:endParaRPr lang="es-ES" dirty="0"/>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smtClean="0"/>
              <a:t>Anterior</a:t>
            </a:r>
            <a:endParaRPr lang="es-ES" sz="900" dirty="0"/>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smtClean="0"/>
              <a:t>Visitador General</a:t>
            </a:r>
            <a:endParaRPr lang="es-ES" dirty="0"/>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smtClean="0"/>
              <a:t>Director General</a:t>
            </a:r>
            <a:endParaRPr lang="es-ES" dirty="0"/>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Secretario Técnico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smtClean="0"/>
              <a:t>Contralor Interno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XAVIER DÍEZ DE URDANIVIA FERNÁNDEZ</a:t>
            </a:r>
          </a:p>
          <a:p>
            <a:pPr algn="ctr" defTabSz="1564509" eaLnBrk="1" fontAlgn="auto" hangingPunct="1">
              <a:spcBef>
                <a:spcPts val="0"/>
              </a:spcBef>
              <a:spcAft>
                <a:spcPts val="0"/>
              </a:spcAft>
              <a:defRPr/>
            </a:pPr>
            <a:r>
              <a:rPr lang="es-MX" sz="1400" b="1" dirty="0" smtClean="0">
                <a:latin typeface="Calibri" pitchFamily="34" charset="0"/>
              </a:rPr>
              <a:t>HMST01</a:t>
            </a:r>
            <a:endParaRPr lang="es-ES" sz="1400" b="1" dirty="0">
              <a:latin typeface="Calibri" pitchFamily="34" charset="0"/>
            </a:endParaRPr>
          </a:p>
        </p:txBody>
      </p:sp>
      <p:cxnSp>
        <p:nvCxnSpPr>
          <p:cNvPr id="3" name="122 Conector recto"/>
          <p:cNvCxnSpPr/>
          <p:nvPr/>
        </p:nvCxnSpPr>
        <p:spPr>
          <a:xfrm>
            <a:off x="6372225" y="1728788"/>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48 Conector recto"/>
          <p:cNvCxnSpPr>
            <a:stCxn id="18" idx="3"/>
          </p:cNvCxnSpPr>
          <p:nvPr/>
        </p:nvCxnSpPr>
        <p:spPr>
          <a:xfrm>
            <a:off x="5273136" y="2653005"/>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156748" y="2270417"/>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ASISTENTE</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DINORAH CASTILLO RIVERA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7" name="AutoShape 3"/>
          <p:cNvSpPr>
            <a:spLocks noChangeArrowheads="1"/>
          </p:cNvSpPr>
          <p:nvPr/>
        </p:nvSpPr>
        <p:spPr bwMode="auto">
          <a:xfrm>
            <a:off x="4241946" y="3617911"/>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CHOFER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HPR03</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4"/>
              </a:rPr>
              <a:t>Ley de la CDHEC</a:t>
            </a:r>
            <a:endParaRPr lang="es-ES" sz="1000" dirty="0" smtClean="0"/>
          </a:p>
          <a:p>
            <a:pPr algn="ctr"/>
            <a:r>
              <a:rPr lang="es-ES" sz="1000" dirty="0" smtClean="0">
                <a:hlinkClick r:id="rId5"/>
              </a:rPr>
              <a:t>Reglamento interno de la CDHEC</a:t>
            </a:r>
            <a:endParaRPr lang="es-ES" sz="1000" dirty="0" smtClean="0"/>
          </a:p>
          <a:p>
            <a:pPr algn="ctr"/>
            <a:r>
              <a:rPr lang="es-ES" sz="1000" dirty="0" smtClean="0">
                <a:hlinkClick r:id="rId6"/>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2" name="AutoShape 3"/>
          <p:cNvSpPr>
            <a:spLocks noChangeArrowheads="1"/>
          </p:cNvSpPr>
          <p:nvPr/>
        </p:nvSpPr>
        <p:spPr bwMode="auto">
          <a:xfrm>
            <a:off x="7596609" y="2191675"/>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15" name="122 Conector recto"/>
          <p:cNvCxnSpPr/>
          <p:nvPr/>
        </p:nvCxnSpPr>
        <p:spPr>
          <a:xfrm>
            <a:off x="6372225" y="2682355"/>
            <a:ext cx="248" cy="9355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smtClean="0"/>
              <a:t>Coordinador Jurídico</a:t>
            </a:r>
            <a:endParaRPr lang="es-ES" dirty="0"/>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smtClean="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Coordinador Administrativo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smtClean="0"/>
              <a:t>.</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Humanos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a:t>
            </a:r>
            <a:r>
              <a:rPr lang="es-ES" sz="1100" dirty="0" smtClean="0"/>
              <a:t>recibo</a:t>
            </a:r>
            <a:r>
              <a:rPr lang="es-MX" sz="1100" dirty="0" smtClean="0">
                <a:latin typeface="Arial"/>
                <a:ea typeface="Calibri"/>
                <a:cs typeface="Times New Roman"/>
              </a:rPr>
              <a:t>. VI. Establecer mecanismos, medidas y acciones de racionalidad, austeridad y disciplina presupuestal. </a:t>
            </a:r>
            <a:r>
              <a:rPr lang="es-ES" sz="1100" dirty="0" smtClean="0"/>
              <a:t>IX</a:t>
            </a:r>
            <a:r>
              <a:rPr lang="es-ES" sz="1100" dirty="0"/>
              <a:t>.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Materiales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smtClean="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smtClean="0"/>
              <a:t>Recursos Financieros</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a:t>
            </a:r>
            <a:r>
              <a:rPr lang="es-ES" sz="1100" dirty="0" smtClean="0"/>
              <a:t>.- </a:t>
            </a:r>
            <a:r>
              <a:rPr lang="es-ES" sz="1100" dirty="0"/>
              <a:t>El Consejo tiene las siguientes atribuciones:  </a:t>
            </a:r>
          </a:p>
          <a:p>
            <a:pPr algn="just">
              <a:lnSpc>
                <a:spcPct val="150000"/>
              </a:lnSpc>
            </a:pPr>
            <a:r>
              <a:rPr lang="es-ES" sz="1100" dirty="0" smtClean="0"/>
              <a:t>a</a:t>
            </a:r>
            <a:r>
              <a:rPr lang="es-ES" sz="1100" dirty="0"/>
              <a:t>.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smtClean="0"/>
              <a:t>Consejo Consultivo</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smtClean="0"/>
              <a:t>Visitaduría Regional e Itinerante</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smtClean="0"/>
              <a:t>Visitador Adjunto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smtClean="0"/>
              <a:t>V</a:t>
            </a:r>
            <a:r>
              <a:rPr lang="es-ES" sz="1100" dirty="0"/>
              <a:t>.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smtClean="0"/>
              <a:t>Encargado del CIEDH</a:t>
            </a:r>
            <a:endParaRPr lang="es-ES" dirty="0"/>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smtClean="0"/>
              <a:t>IV</a:t>
            </a:r>
            <a:r>
              <a:rPr lang="es-ES" sz="1100" dirty="0"/>
              <a:t>.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smtClean="0"/>
              <a:t>Unidad de Revisión y Control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3924201" y="1152178"/>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rPr>
              <a:t>COORDINADORA DEL DESPACHO DE LA PRESIDENCIA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ELSA MARÍA DEL PILAR FLORES VELÁZQUEZ</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HMMS01</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8" name="CuadroTexto 7"/>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3"/>
              </a:rPr>
              <a:t>Ley de la CDHEC</a:t>
            </a:r>
            <a:endParaRPr lang="es-ES" sz="1000" dirty="0" smtClean="0"/>
          </a:p>
          <a:p>
            <a:pPr algn="ctr"/>
            <a:r>
              <a:rPr lang="es-ES" sz="1000" dirty="0" smtClean="0">
                <a:hlinkClick r:id="rId4"/>
              </a:rPr>
              <a:t>Reglamento interno de la CDHEC</a:t>
            </a:r>
            <a:endParaRPr lang="es-ES" sz="1000" dirty="0" smtClean="0"/>
          </a:p>
          <a:p>
            <a:pPr algn="ctr"/>
            <a:r>
              <a:rPr lang="es-ES" sz="1000" dirty="0" smtClean="0">
                <a:hlinkClick r:id="rId5"/>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0" name="Flecha derecha 9">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cxnSp>
        <p:nvCxnSpPr>
          <p:cNvPr id="9" name="122 Conector recto"/>
          <p:cNvCxnSpPr/>
          <p:nvPr/>
        </p:nvCxnSpPr>
        <p:spPr>
          <a:xfrm>
            <a:off x="6084441" y="2061816"/>
            <a:ext cx="0" cy="7465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AutoShape 3"/>
          <p:cNvSpPr>
            <a:spLocks noChangeArrowheads="1"/>
          </p:cNvSpPr>
          <p:nvPr/>
        </p:nvSpPr>
        <p:spPr bwMode="auto">
          <a:xfrm>
            <a:off x="3988842" y="280836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rPr>
              <a:t>ASISTENCIA COORDINACIÓN DEL DESPACHO</a:t>
            </a:r>
            <a:endParaRPr lang="es-ES_tradnl" sz="1400" b="1"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C</a:t>
            </a:r>
            <a:r>
              <a:rPr lang="es-ES_tradnl" sz="1400" dirty="0">
                <a:latin typeface="Calibri" pitchFamily="34" charset="0"/>
                <a:cs typeface="Arial" panose="020B0604020202020204" pitchFamily="34" charset="0"/>
              </a:rPr>
              <a:t>. </a:t>
            </a:r>
            <a:r>
              <a:rPr lang="es-ES_tradnl" sz="1400" dirty="0" smtClean="0">
                <a:latin typeface="Calibri" pitchFamily="34" charset="0"/>
                <a:cs typeface="Arial" panose="020B0604020202020204" pitchFamily="34" charset="0"/>
              </a:rPr>
              <a:t>CARMINA MONSERRAT MONTENEGRO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b="1" dirty="0">
                <a:latin typeface="Calibri" pitchFamily="34" charset="0"/>
              </a:rPr>
              <a:t>HPR01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smtClean="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smtClean="0"/>
              <a:t>Coordinar o auxiliar en la preparación y difusión de los programas informativos;</a:t>
            </a:r>
          </a:p>
          <a:p>
            <a:pPr marL="285750" indent="-285750" algn="just">
              <a:lnSpc>
                <a:spcPct val="150000"/>
              </a:lnSpc>
              <a:buFont typeface="+mj-lt"/>
              <a:buAutoNum type="romanUcPeriod"/>
            </a:pPr>
            <a:r>
              <a:rPr lang="es-ES" sz="1100" dirty="0" smtClean="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smtClean="0"/>
              <a:t>Llevar un archivo cronológico de las notas periodísticas;</a:t>
            </a:r>
          </a:p>
          <a:p>
            <a:pPr marL="285750" indent="-285750" algn="just">
              <a:lnSpc>
                <a:spcPct val="150000"/>
              </a:lnSpc>
              <a:buFont typeface="+mj-lt"/>
              <a:buAutoNum type="romanUcPeriod"/>
            </a:pPr>
            <a:r>
              <a:rPr lang="es-ES" sz="1100" dirty="0" smtClean="0"/>
              <a:t>Presentar una síntesis informativa de las noticias con el apoyo documental en forma diaria;</a:t>
            </a:r>
          </a:p>
          <a:p>
            <a:pPr marL="285750" indent="-285750" algn="just">
              <a:lnSpc>
                <a:spcPct val="150000"/>
              </a:lnSpc>
              <a:buFont typeface="+mj-lt"/>
              <a:buAutoNum type="romanUcPeriod"/>
            </a:pPr>
            <a:r>
              <a:rPr lang="es-ES" sz="1100" dirty="0" smtClean="0"/>
              <a:t>Participar en la preparación de los eventos de difusión que sean programados en la Comisión;</a:t>
            </a:r>
          </a:p>
          <a:p>
            <a:pPr marL="285750" indent="-285750" algn="just">
              <a:lnSpc>
                <a:spcPct val="150000"/>
              </a:lnSpc>
              <a:buFont typeface="+mj-lt"/>
              <a:buAutoNum type="romanUcPeriod"/>
            </a:pPr>
            <a:r>
              <a:rPr lang="es-ES" sz="1100" dirty="0" smtClean="0"/>
              <a:t>Las demás que le sean encomendadas al Presidente, el Director General u otro funcionario que designe el Presidente. </a:t>
            </a:r>
            <a:endParaRPr lang="es-ES" sz="1100" dirty="0"/>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smtClean="0"/>
              <a:t>Comunicación Social</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Asistir y participar en las sesiones del Consejo.</a:t>
            </a:r>
          </a:p>
          <a:p>
            <a:pPr marL="285750" indent="-285750" algn="just">
              <a:lnSpc>
                <a:spcPct val="150000"/>
              </a:lnSpc>
              <a:buFont typeface="+mj-lt"/>
              <a:buAutoNum type="romanUcPeriod"/>
            </a:pPr>
            <a:r>
              <a:rPr lang="es-ES" sz="1100" dirty="0" smtClean="0"/>
              <a:t>Supervisar el cumplimiento de los acuerdos del Consejo.</a:t>
            </a:r>
          </a:p>
          <a:p>
            <a:pPr marL="285750" indent="-285750" algn="just">
              <a:lnSpc>
                <a:spcPct val="150000"/>
              </a:lnSpc>
              <a:buFont typeface="+mj-lt"/>
              <a:buAutoNum type="romanUcPeriod"/>
            </a:pPr>
            <a:r>
              <a:rPr lang="es-ES" sz="1100" dirty="0" smtClean="0"/>
              <a:t>Supervisar el funcionamiento de los </a:t>
            </a:r>
            <a:r>
              <a:rPr lang="es-ES" sz="1100" dirty="0"/>
              <a:t>ó</a:t>
            </a:r>
            <a:r>
              <a:rPr lang="es-ES" sz="1100" dirty="0" smtClean="0"/>
              <a:t>rganos de la Comisión, así como el adecuado desarrollo de sus actividades.</a:t>
            </a:r>
          </a:p>
          <a:p>
            <a:pPr marL="285750" indent="-285750" algn="just">
              <a:lnSpc>
                <a:spcPct val="150000"/>
              </a:lnSpc>
              <a:buFont typeface="+mj-lt"/>
              <a:buAutoNum type="romanUcPeriod"/>
            </a:pPr>
            <a:r>
              <a:rPr lang="es-ES" sz="1100" dirty="0" smtClean="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smtClean="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smtClean="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smtClean="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smtClean="0"/>
              <a:t>Representar al Presidente de la Comisión ante algún organismo público o privado cuando él lo requiera.</a:t>
            </a:r>
          </a:p>
          <a:p>
            <a:pPr marL="285750" indent="-285750" algn="just">
              <a:lnSpc>
                <a:spcPct val="150000"/>
              </a:lnSpc>
              <a:buFont typeface="+mj-lt"/>
              <a:buAutoNum type="romanUcPeriod"/>
            </a:pPr>
            <a:r>
              <a:rPr lang="es-ES" sz="1100" dirty="0" smtClean="0"/>
              <a:t>Las demás que le sean encomendadas por el Presidente de la Comisión. </a:t>
            </a:r>
            <a:endParaRPr lang="es-ES" sz="1100" dirty="0"/>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smtClean="0"/>
              <a:t>Secretario Ejecutivo</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smtClean="0"/>
              <a:t>Coordinación de Sistemas</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Custodiar y conservar los archivos magnéticos de la comisión;</a:t>
            </a:r>
          </a:p>
          <a:p>
            <a:pPr marL="285750" indent="-285750" algn="just">
              <a:lnSpc>
                <a:spcPct val="150000"/>
              </a:lnSpc>
              <a:buFont typeface="+mj-lt"/>
              <a:buAutoNum type="romanUcPeriod"/>
            </a:pPr>
            <a:r>
              <a:rPr lang="es-ES" sz="1100" dirty="0" smtClean="0"/>
              <a:t>Diseñar e implementar sistemas que den respuesta a las necesidades de las distintas áreas de la Comisión;</a:t>
            </a:r>
          </a:p>
          <a:p>
            <a:pPr marL="285750" indent="-285750" algn="just">
              <a:lnSpc>
                <a:spcPct val="150000"/>
              </a:lnSpc>
              <a:buFont typeface="+mj-lt"/>
              <a:buAutoNum type="romanUcPeriod"/>
            </a:pPr>
            <a:r>
              <a:rPr lang="es-ES" sz="1100" dirty="0" smtClean="0"/>
              <a:t>Mantener actualizados los sistemas informáticos de la Comisión;</a:t>
            </a:r>
          </a:p>
          <a:p>
            <a:pPr marL="285750" indent="-285750" algn="just">
              <a:lnSpc>
                <a:spcPct val="150000"/>
              </a:lnSpc>
              <a:buFont typeface="+mj-lt"/>
              <a:buAutoNum type="romanUcPeriod"/>
            </a:pPr>
            <a:r>
              <a:rPr lang="es-ES" sz="1100" dirty="0" smtClean="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smtClean="0"/>
              <a:t>Proponer o, en su caso elaborar los programas de cómputo requeridos por la comisión; </a:t>
            </a:r>
          </a:p>
          <a:p>
            <a:pPr marL="285750" indent="-285750" algn="just">
              <a:lnSpc>
                <a:spcPct val="150000"/>
              </a:lnSpc>
              <a:buFont typeface="+mj-lt"/>
              <a:buAutoNum type="romanUcPeriod"/>
            </a:pPr>
            <a:r>
              <a:rPr lang="es-ES" sz="1100" dirty="0" smtClean="0"/>
              <a:t>Capacitar al personal encargado del manejo del equipo y sistemas de cómputo de la Comisión;</a:t>
            </a:r>
          </a:p>
          <a:p>
            <a:pPr marL="285750" indent="-285750" algn="just">
              <a:lnSpc>
                <a:spcPct val="150000"/>
              </a:lnSpc>
              <a:buFont typeface="+mj-lt"/>
              <a:buAutoNum type="romanUcPeriod"/>
            </a:pPr>
            <a:r>
              <a:rPr lang="es-ES" sz="1100" dirty="0" smtClean="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smtClean="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Programador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smtClean="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smtClean="0"/>
              <a:t>Participar en la preparación de eventos públicos de difusión de la Comisión;</a:t>
            </a:r>
          </a:p>
          <a:p>
            <a:pPr marL="285750" indent="-285750" algn="just">
              <a:lnSpc>
                <a:spcPct val="150000"/>
              </a:lnSpc>
              <a:buFont typeface="+mj-lt"/>
              <a:buAutoNum type="romanUcPeriod"/>
            </a:pPr>
            <a:r>
              <a:rPr lang="es-ES" sz="1100" dirty="0" smtClean="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smtClean="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smtClean="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smtClean="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smtClean="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smtClean="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smtClean="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smtClean="0"/>
              <a:t>Capacitador</a:t>
            </a:r>
            <a:endParaRPr lang="es-ES" dirty="0"/>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JAVIER EDUARDO ROQUE VALDÉS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3" name="122 Conector recto"/>
          <p:cNvCxnSpPr/>
          <p:nvPr/>
        </p:nvCxnSpPr>
        <p:spPr>
          <a:xfrm>
            <a:off x="6372227" y="1416496"/>
            <a:ext cx="246" cy="37681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364163" y="3144838"/>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15290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353050" y="5160963"/>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713038"/>
            <a:ext cx="4116387"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DAVID CORRALES GARCÍA</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4" name="AutoShape 3"/>
          <p:cNvSpPr>
            <a:spLocks noChangeArrowheads="1"/>
          </p:cNvSpPr>
          <p:nvPr/>
        </p:nvSpPr>
        <p:spPr bwMode="auto">
          <a:xfrm>
            <a:off x="1692275" y="2713038"/>
            <a:ext cx="4116388"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LUIS LÓPEZ </a:t>
            </a:r>
            <a:r>
              <a:rPr lang="es-ES_tradnl"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1692275" y="374808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TERCERA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BLANCA ESTHER JIMENEZ FRANCO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48488" y="3748088"/>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sp>
        <p:nvSpPr>
          <p:cNvPr id="10" name="AutoShape 3"/>
          <p:cNvSpPr>
            <a:spLocks noChangeArrowheads="1"/>
          </p:cNvSpPr>
          <p:nvPr/>
        </p:nvSpPr>
        <p:spPr bwMode="auto">
          <a:xfrm>
            <a:off x="1679575" y="4754563"/>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CARLOS JAVIER VARGAS MENDEZ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754562"/>
            <a:ext cx="4116387" cy="1012801"/>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SEXTA </a:t>
            </a:r>
            <a:r>
              <a:rPr lang="es-ES_tradnl" sz="1400" b="1" dirty="0">
                <a:latin typeface="Calibri" pitchFamily="34" charset="0"/>
                <a:cs typeface="Arial" panose="020B0604020202020204" pitchFamily="34" charset="0"/>
                <a:hlinkClick r:id="rId3" action="ppaction://hlinksldjump"/>
              </a:rPr>
              <a:t>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26" name="48 Conector recto"/>
          <p:cNvCxnSpPr/>
          <p:nvPr/>
        </p:nvCxnSpPr>
        <p:spPr>
          <a:xfrm>
            <a:off x="6372225" y="2013417"/>
            <a:ext cx="2447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AutoShape 15"/>
          <p:cNvSpPr>
            <a:spLocks noChangeArrowheads="1"/>
          </p:cNvSpPr>
          <p:nvPr/>
        </p:nvSpPr>
        <p:spPr bwMode="auto">
          <a:xfrm>
            <a:off x="8677275" y="1224186"/>
            <a:ext cx="2808288" cy="1296144"/>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smtClean="0">
              <a:latin typeface="Calibri" pitchFamily="34" charset="0"/>
            </a:endParaRPr>
          </a:p>
          <a:p>
            <a:pPr algn="ctr" defTabSz="1303759" eaLnBrk="1" fontAlgn="auto" hangingPunct="1">
              <a:spcBef>
                <a:spcPts val="0"/>
              </a:spcBef>
              <a:spcAft>
                <a:spcPts val="0"/>
              </a:spcAft>
              <a:defRPr/>
            </a:pPr>
            <a:r>
              <a:rPr lang="es-ES_tradnl" sz="1100" dirty="0" smtClean="0">
                <a:latin typeface="Calibri" pitchFamily="34" charset="0"/>
              </a:rPr>
              <a:t>C.P. PATRICIA RAMOS ORTIZ </a:t>
            </a:r>
          </a:p>
          <a:p>
            <a:pPr algn="ctr" defTabSz="1303759" eaLnBrk="1" fontAlgn="auto" hangingPunct="1">
              <a:spcBef>
                <a:spcPts val="0"/>
              </a:spcBef>
              <a:spcAft>
                <a:spcPts val="0"/>
              </a:spcAft>
              <a:defRPr/>
            </a:pPr>
            <a:r>
              <a:rPr lang="es-ES_tradnl" sz="1100" b="1" dirty="0" smtClean="0">
                <a:latin typeface="Calibri" pitchFamily="34" charset="0"/>
              </a:rPr>
              <a:t>HAD02</a:t>
            </a:r>
          </a:p>
          <a:p>
            <a:pPr algn="ctr" defTabSz="1303759" eaLnBrk="1" fontAlgn="auto" hangingPunct="1">
              <a:spcBef>
                <a:spcPts val="0"/>
              </a:spcBef>
              <a:spcAft>
                <a:spcPts val="0"/>
              </a:spcAft>
              <a:defRPr/>
            </a:pPr>
            <a:r>
              <a:rPr lang="es-ES_tradnl" sz="1100" dirty="0" smtClean="0">
                <a:latin typeface="Calibri" pitchFamily="34" charset="0"/>
                <a:cs typeface="+mn-cs"/>
              </a:rPr>
              <a:t>LIC</a:t>
            </a:r>
            <a:r>
              <a:rPr lang="es-ES_tradnl" sz="1100" dirty="0">
                <a:latin typeface="Calibri" pitchFamily="34" charset="0"/>
                <a:cs typeface="+mn-cs"/>
              </a:rPr>
              <a:t>. DIANA ALONDRA GALVÁN GRANADOS</a:t>
            </a:r>
          </a:p>
          <a:p>
            <a:pPr algn="ctr" defTabSz="1303759" eaLnBrk="1" fontAlgn="auto" hangingPunct="1">
              <a:spcBef>
                <a:spcPts val="0"/>
              </a:spcBef>
              <a:spcAft>
                <a:spcPts val="0"/>
              </a:spcAft>
              <a:defRPr/>
            </a:pPr>
            <a:r>
              <a:rPr lang="es-ES_tradnl" sz="1100" b="1" dirty="0">
                <a:latin typeface="Calibri" pitchFamily="34" charset="0"/>
                <a:cs typeface="+mn-cs"/>
              </a:rPr>
              <a:t>HMM05</a:t>
            </a: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543962" y="1150952"/>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99654" y="1152178"/>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LUIS LÓPEZ </a:t>
            </a:r>
            <a:r>
              <a:rPr lang="es-MX" sz="1400" dirty="0" err="1" smtClean="0">
                <a:latin typeface="Calibri" pitchFamily="34" charset="0"/>
                <a:cs typeface="Arial" panose="020B0604020202020204" pitchFamily="34" charset="0"/>
              </a:rPr>
              <a:t>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BLADIMIR ROSALES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812832" y="5844381"/>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MAXIMILIANO </a:t>
            </a:r>
            <a:r>
              <a:rPr lang="es-ES_tradnl" sz="1400" dirty="0" smtClean="0">
                <a:latin typeface="Calibri" pitchFamily="34" charset="0"/>
              </a:rPr>
              <a:t>BLÁSQUEZ </a:t>
            </a:r>
            <a:endParaRPr lang="es-ES_tradnl" sz="1400" dirty="0">
              <a:latin typeface="Calibri" pitchFamily="34" charset="0"/>
            </a:endParaRPr>
          </a:p>
          <a:p>
            <a:pPr algn="ctr" defTabSz="1303759" eaLnBrk="1" fontAlgn="auto" hangingPunct="1">
              <a:spcBef>
                <a:spcPts val="0"/>
              </a:spcBef>
              <a:spcAft>
                <a:spcPts val="0"/>
              </a:spcAft>
              <a:defRPr/>
            </a:pPr>
            <a:r>
              <a:rPr lang="es-ES_tradnl" sz="1400" dirty="0" smtClean="0">
                <a:latin typeface="Calibri" pitchFamily="34" charset="0"/>
              </a:rPr>
              <a:t>AGUIRRE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p:nvPr/>
        </p:nvCxnSpPr>
        <p:spPr>
          <a:xfrm>
            <a:off x="6372473" y="1678861"/>
            <a:ext cx="0" cy="28393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48 Conector recto"/>
          <p:cNvCxnSpPr/>
          <p:nvPr/>
        </p:nvCxnSpPr>
        <p:spPr>
          <a:xfrm flipV="1">
            <a:off x="5505450" y="5256634"/>
            <a:ext cx="867023" cy="28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flipH="1">
            <a:off x="5148337" y="6264746"/>
            <a:ext cx="1220716" cy="0"/>
          </a:xfrm>
          <a:prstGeom prst="line">
            <a:avLst/>
          </a:prstGeom>
        </p:spPr>
        <p:style>
          <a:lnRef idx="1">
            <a:schemeClr val="dk1"/>
          </a:lnRef>
          <a:fillRef idx="0">
            <a:schemeClr val="dk1"/>
          </a:fillRef>
          <a:effectRef idx="0">
            <a:schemeClr val="dk1"/>
          </a:effectRef>
          <a:fontRef idx="minor">
            <a:schemeClr val="tx1"/>
          </a:fontRef>
        </p:style>
      </p:cxnSp>
      <p:cxnSp>
        <p:nvCxnSpPr>
          <p:cNvPr id="3" name="122 Conector recto"/>
          <p:cNvCxnSpPr/>
          <p:nvPr/>
        </p:nvCxnSpPr>
        <p:spPr>
          <a:xfrm rot="5400000">
            <a:off x="4227499" y="3125692"/>
            <a:ext cx="4286280"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SEGUNDO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DAVID CORRALES GARCÍA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433052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1692275" y="2863857"/>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LÓPEZ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8" name="AutoShape 3"/>
          <p:cNvSpPr>
            <a:spLocks noChangeArrowheads="1"/>
          </p:cNvSpPr>
          <p:nvPr/>
        </p:nvSpPr>
        <p:spPr bwMode="auto">
          <a:xfrm>
            <a:off x="7020545" y="1827733"/>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a:t>
            </a:r>
            <a:endParaRPr lang="es-ES_tradnl"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REYNA </a:t>
            </a:r>
            <a:r>
              <a:rPr lang="es-ES_tradnl" sz="1400" dirty="0">
                <a:latin typeface="Calibri" pitchFamily="34" charset="0"/>
                <a:cs typeface="Arial" panose="020B0604020202020204" pitchFamily="34" charset="0"/>
              </a:rPr>
              <a:t>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79575" y="4896594"/>
            <a:ext cx="4119559" cy="160151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SECRETARIA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85579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95908" y="388848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22" name="AutoShape 3"/>
          <p:cNvSpPr>
            <a:spLocks noChangeArrowheads="1"/>
          </p:cNvSpPr>
          <p:nvPr/>
        </p:nvSpPr>
        <p:spPr bwMode="auto">
          <a:xfrm>
            <a:off x="7020545" y="483832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cxnSp>
        <p:nvCxnSpPr>
          <p:cNvPr id="6" name="Conector recto 5"/>
          <p:cNvCxnSpPr/>
          <p:nvPr/>
        </p:nvCxnSpPr>
        <p:spPr>
          <a:xfrm>
            <a:off x="6369053" y="5284794"/>
            <a:ext cx="0" cy="979952"/>
          </a:xfrm>
          <a:prstGeom prst="line">
            <a:avLst/>
          </a:prstGeom>
        </p:spPr>
        <p:style>
          <a:lnRef idx="1">
            <a:schemeClr val="dk1"/>
          </a:lnRef>
          <a:fillRef idx="0">
            <a:schemeClr val="dk1"/>
          </a:fillRef>
          <a:effectRef idx="0">
            <a:schemeClr val="dk1"/>
          </a:effectRef>
          <a:fontRef idx="minor">
            <a:schemeClr val="tx1"/>
          </a:fontRef>
        </p:style>
      </p:cxnSp>
      <p:sp>
        <p:nvSpPr>
          <p:cNvPr id="26" name="Rectángulo redondeado 25">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9" name="Rectángulo redondeado 28"/>
          <p:cNvSpPr/>
          <p:nvPr/>
        </p:nvSpPr>
        <p:spPr>
          <a:xfrm>
            <a:off x="7900957"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7956649" y="6048722"/>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32" name="Flecha derecha 31">
            <a:hlinkClick r:id="" action="ppaction://hlinkshowjump?jump=nextslide"/>
          </p:cNvPr>
          <p:cNvSpPr/>
          <p:nvPr/>
        </p:nvSpPr>
        <p:spPr>
          <a:xfrm>
            <a:off x="5937005" y="6541474"/>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25" name="AutoShape 3"/>
          <p:cNvSpPr>
            <a:spLocks noChangeArrowheads="1"/>
          </p:cNvSpPr>
          <p:nvPr/>
        </p:nvSpPr>
        <p:spPr bwMode="auto">
          <a:xfrm>
            <a:off x="7020545" y="2880370"/>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24" name="AutoShape 3"/>
          <p:cNvSpPr>
            <a:spLocks noChangeArrowheads="1"/>
          </p:cNvSpPr>
          <p:nvPr/>
        </p:nvSpPr>
        <p:spPr bwMode="auto">
          <a:xfrm>
            <a:off x="7045633" y="389381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8"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SALMA CAROLINA MARTÍNEZ SÁNCHEZ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cxnSp>
        <p:nvCxnSpPr>
          <p:cNvPr id="27" name="48 Conector recto"/>
          <p:cNvCxnSpPr>
            <a:endCxn id="22" idx="1"/>
          </p:cNvCxnSpPr>
          <p:nvPr/>
        </p:nvCxnSpPr>
        <p:spPr>
          <a:xfrm flipV="1">
            <a:off x="6328231" y="5256634"/>
            <a:ext cx="692314" cy="74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48 Conector recto"/>
          <p:cNvCxnSpPr/>
          <p:nvPr/>
        </p:nvCxnSpPr>
        <p:spPr>
          <a:xfrm>
            <a:off x="636905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2" action="ppaction://hlinksldjump"/>
              </a:rPr>
              <a:t>TERCERA VISITADURÍA </a:t>
            </a:r>
            <a:r>
              <a:rPr lang="es-ES_tradnl" sz="1400" b="1" dirty="0">
                <a:latin typeface="Calibri" pitchFamily="34" charset="0"/>
                <a:cs typeface="Arial" panose="020B0604020202020204" pitchFamily="34" charset="0"/>
                <a:hlinkClick r:id="rId2" action="ppaction://hlinksldjump"/>
              </a:rPr>
              <a:t>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MX" sz="1400" dirty="0" smtClean="0">
                <a:latin typeface="Calibri" pitchFamily="34" charset="0"/>
                <a:cs typeface="Arial" panose="020B0604020202020204" pitchFamily="34" charset="0"/>
              </a:rPr>
              <a:t>BLANCA ESTHER JIMENEZ FRANCO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p>
        </p:txBody>
      </p:sp>
      <p:cxnSp>
        <p:nvCxnSpPr>
          <p:cNvPr id="15" name="48 Conector recto"/>
          <p:cNvCxnSpPr/>
          <p:nvPr/>
        </p:nvCxnSpPr>
        <p:spPr>
          <a:xfrm>
            <a:off x="5364163" y="2890838"/>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87262" y="24071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67573" y="347663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INTENDENCIA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
        <p:nvSpPr>
          <p:cNvPr id="17" name="AutoShape 3"/>
          <p:cNvSpPr>
            <a:spLocks noChangeArrowheads="1"/>
          </p:cNvSpPr>
          <p:nvPr/>
        </p:nvSpPr>
        <p:spPr bwMode="auto">
          <a:xfrm>
            <a:off x="6967572" y="234553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CAPACITADORA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TERECITA SERVIN BARRIENTOS </a:t>
            </a:r>
            <a:endParaRPr lang="es-MX" sz="1400" dirty="0" smtClean="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rPr>
              <a:t>NOTIFICADOR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smtClean="0">
                <a:latin typeface="Calibri" pitchFamily="34" charset="0"/>
                <a:cs typeface="Arial" panose="020B0604020202020204" pitchFamily="34" charset="0"/>
              </a:rPr>
              <a:t>LIC. JESÚS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p:nvPr/>
        </p:nvCxnSpPr>
        <p:spPr>
          <a:xfrm flipH="1">
            <a:off x="6342856" y="1597025"/>
            <a:ext cx="29369" cy="272891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07039" y="2820988"/>
            <a:ext cx="1576394" cy="30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48 Conector recto"/>
          <p:cNvCxnSpPr/>
          <p:nvPr/>
        </p:nvCxnSpPr>
        <p:spPr>
          <a:xfrm>
            <a:off x="5292725" y="432594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326492"/>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7" name="AutoShape 3"/>
          <p:cNvSpPr>
            <a:spLocks noChangeArrowheads="1"/>
          </p:cNvSpPr>
          <p:nvPr/>
        </p:nvSpPr>
        <p:spPr bwMode="auto">
          <a:xfrm>
            <a:off x="1619945" y="396094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MARICELA LÓPEZ GALVÁN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HPR01</a:t>
            </a:r>
            <a:endParaRPr lang="es-MX" sz="1400" b="1" dirty="0">
              <a:latin typeface="Calibri" pitchFamily="34" charset="0"/>
              <a:cs typeface="Arial" panose="020B0604020202020204" pitchFamily="34" charset="0"/>
            </a:endParaRPr>
          </a:p>
        </p:txBody>
      </p:sp>
      <p:sp>
        <p:nvSpPr>
          <p:cNvPr id="13" name="AutoShape 3"/>
          <p:cNvSpPr>
            <a:spLocks noChangeArrowheads="1"/>
          </p:cNvSpPr>
          <p:nvPr/>
        </p:nvSpPr>
        <p:spPr bwMode="auto">
          <a:xfrm>
            <a:off x="6920547" y="3960942"/>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5"/>
              </a:rPr>
              <a:t>Ley de la CDHEC</a:t>
            </a:r>
            <a:endParaRPr lang="es-ES" sz="1000" dirty="0" smtClean="0"/>
          </a:p>
          <a:p>
            <a:pPr algn="ctr"/>
            <a:r>
              <a:rPr lang="es-ES" sz="1000" dirty="0" smtClean="0">
                <a:hlinkClick r:id="rId6"/>
              </a:rPr>
              <a:t>Reglamento interno de la CDHEC</a:t>
            </a:r>
            <a:endParaRPr lang="es-ES" sz="1000" dirty="0" smtClean="0"/>
          </a:p>
          <a:p>
            <a:pPr algn="ctr"/>
            <a:r>
              <a:rPr lang="es-ES" sz="1000" dirty="0" smtClean="0">
                <a:hlinkClick r:id="rId7"/>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JAVIER VARGAS MENDEZ </a:t>
            </a:r>
          </a:p>
          <a:p>
            <a:pPr algn="ctr" defTabSz="1303759" eaLnBrk="1" fontAlgn="auto" hangingPunct="1">
              <a:spcBef>
                <a:spcPts val="0"/>
              </a:spcBef>
              <a:spcAft>
                <a:spcPts val="0"/>
              </a:spcAft>
              <a:defRPr/>
            </a:pPr>
            <a:r>
              <a:rPr lang="es-MX" sz="1400" b="1" dirty="0" smtClean="0">
                <a:latin typeface="Calibri" pitchFamily="34" charset="0"/>
                <a:cs typeface="Arial" panose="020B0604020202020204" pitchFamily="34" charset="0"/>
              </a:rPr>
              <a:t>HMM01</a:t>
            </a:r>
            <a:endParaRPr lang="es-MX" sz="1400" b="1" dirty="0">
              <a:latin typeface="Calibri" pitchFamily="34" charset="0"/>
              <a:cs typeface="Arial" panose="020B0604020202020204" pitchFamily="34" charset="0"/>
            </a:endParaRPr>
          </a:p>
        </p:txBody>
      </p:sp>
      <p:cxnSp>
        <p:nvCxnSpPr>
          <p:cNvPr id="3" name="122 Conector recto"/>
          <p:cNvCxnSpPr>
            <a:endCxn id="8" idx="0"/>
          </p:cNvCxnSpPr>
          <p:nvPr/>
        </p:nvCxnSpPr>
        <p:spPr>
          <a:xfrm flipH="1">
            <a:off x="6342435" y="1728788"/>
            <a:ext cx="29790" cy="27357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LILIANA URRUTIA REYES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smtClean="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8" name="AutoShape 3"/>
          <p:cNvSpPr>
            <a:spLocks noChangeArrowheads="1"/>
          </p:cNvSpPr>
          <p:nvPr/>
        </p:nvSpPr>
        <p:spPr bwMode="auto">
          <a:xfrm>
            <a:off x="4284241" y="44645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smtClean="0">
                <a:latin typeface="Calibri" pitchFamily="34" charset="0"/>
                <a:cs typeface="Arial" panose="020B0604020202020204" pitchFamily="34" charset="0"/>
                <a:hlinkClick r:id="rId4"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t>
            </a:r>
            <a:r>
              <a:rPr lang="es-ES_tradnl" sz="1400" dirty="0" smtClean="0">
                <a:latin typeface="Calibri" pitchFamily="34" charset="0"/>
                <a:cs typeface="Arial" panose="020B0604020202020204" pitchFamily="34" charset="0"/>
              </a:rPr>
              <a:t>RICARDO EMMANUEL COLUNGA HERNANDEZ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smtClean="0"/>
              <a:t>Inicio</a:t>
            </a:r>
            <a:endParaRPr lang="es-ES" sz="1400" dirty="0"/>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1046440"/>
          </a:xfrm>
          <a:prstGeom prst="rect">
            <a:avLst/>
          </a:prstGeom>
          <a:noFill/>
        </p:spPr>
        <p:txBody>
          <a:bodyPr wrap="square" rtlCol="0">
            <a:spAutoFit/>
          </a:bodyPr>
          <a:lstStyle/>
          <a:p>
            <a:r>
              <a:rPr lang="es-ES" sz="1000" dirty="0" smtClean="0">
                <a:solidFill>
                  <a:srgbClr val="FF0000"/>
                </a:solidFill>
              </a:rPr>
              <a:t>Da clic en cada uno de los puestos, para desplegar las funciones o bien da </a:t>
            </a:r>
            <a:r>
              <a:rPr lang="es-ES" sz="1000" dirty="0" err="1" smtClean="0">
                <a:solidFill>
                  <a:srgbClr val="FF0000"/>
                </a:solidFill>
              </a:rPr>
              <a:t>Click</a:t>
            </a:r>
            <a:r>
              <a:rPr lang="es-ES" sz="1000" dirty="0" smtClean="0">
                <a:solidFill>
                  <a:srgbClr val="FF0000"/>
                </a:solidFill>
              </a:rPr>
              <a:t> sobre las ligas siguientes:</a:t>
            </a:r>
          </a:p>
          <a:p>
            <a:pPr algn="ctr"/>
            <a:r>
              <a:rPr lang="es-ES" sz="1000" dirty="0" smtClean="0">
                <a:hlinkClick r:id="rId6"/>
              </a:rPr>
              <a:t>Ley de la CDHEC</a:t>
            </a:r>
            <a:endParaRPr lang="es-ES" sz="1000" dirty="0" smtClean="0"/>
          </a:p>
          <a:p>
            <a:pPr algn="ctr"/>
            <a:r>
              <a:rPr lang="es-ES" sz="1000" dirty="0" smtClean="0">
                <a:hlinkClick r:id="rId7"/>
              </a:rPr>
              <a:t>Reglamento interno de la CDHEC</a:t>
            </a:r>
            <a:endParaRPr lang="es-ES" sz="1000" dirty="0" smtClean="0"/>
          </a:p>
          <a:p>
            <a:pPr algn="ctr"/>
            <a:r>
              <a:rPr lang="es-ES" sz="1000" dirty="0" smtClean="0">
                <a:hlinkClick r:id="rId8"/>
              </a:rPr>
              <a:t>Funciones de los Puestos.</a:t>
            </a:r>
            <a:endParaRPr lang="es-ES" sz="1000" dirty="0" smtClean="0"/>
          </a:p>
          <a:p>
            <a:pPr algn="ctr"/>
            <a:r>
              <a:rPr lang="es-ES" sz="1200" b="1" i="1" dirty="0" smtClean="0">
                <a:solidFill>
                  <a:srgbClr val="FF0000"/>
                </a:solidFill>
              </a:rPr>
              <a:t>No hay puestos vacantes</a:t>
            </a:r>
            <a:endParaRPr lang="es-ES" sz="1200" b="1" i="1" dirty="0">
              <a:solidFill>
                <a:srgbClr val="FF0000"/>
              </a:solidFill>
            </a:endParaRPr>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t>Siguiente</a:t>
            </a:r>
            <a:endParaRPr lang="es-ES" sz="1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2885</TotalTime>
  <Words>6296</Words>
  <Application>Microsoft Office PowerPoint</Application>
  <PresentationFormat>Personalizado</PresentationFormat>
  <Paragraphs>505</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Martin</cp:lastModifiedBy>
  <cp:revision>288</cp:revision>
  <cp:lastPrinted>2016-08-17T13:16:00Z</cp:lastPrinted>
  <dcterms:created xsi:type="dcterms:W3CDTF">2015-01-08T17:52:13Z</dcterms:created>
  <dcterms:modified xsi:type="dcterms:W3CDTF">2019-04-05T14:31:54Z</dcterms:modified>
</cp:coreProperties>
</file>