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74" r:id="rId2"/>
    <p:sldId id="272" r:id="rId3"/>
    <p:sldId id="263" r:id="rId4"/>
    <p:sldId id="264" r:id="rId5"/>
    <p:sldId id="265" r:id="rId6"/>
    <p:sldId id="266" r:id="rId7"/>
    <p:sldId id="267" r:id="rId8"/>
    <p:sldId id="268" r:id="rId9"/>
    <p:sldId id="269" r:id="rId10"/>
    <p:sldId id="270" r:id="rId11"/>
    <p:sldId id="299" r:id="rId12"/>
    <p:sldId id="258" r:id="rId13"/>
    <p:sldId id="275" r:id="rId14"/>
    <p:sldId id="298" r:id="rId15"/>
    <p:sldId id="276" r:id="rId16"/>
    <p:sldId id="277" r:id="rId17"/>
    <p:sldId id="278" r:id="rId18"/>
    <p:sldId id="279" r:id="rId19"/>
    <p:sldId id="280" r:id="rId20"/>
    <p:sldId id="281" r:id="rId21"/>
    <p:sldId id="282" r:id="rId22"/>
    <p:sldId id="295" r:id="rId23"/>
    <p:sldId id="296" r:id="rId24"/>
    <p:sldId id="297" r:id="rId25"/>
    <p:sldId id="283" r:id="rId26"/>
    <p:sldId id="284" r:id="rId27"/>
    <p:sldId id="285" r:id="rId28"/>
    <p:sldId id="286" r:id="rId29"/>
    <p:sldId id="289" r:id="rId30"/>
    <p:sldId id="290" r:id="rId31"/>
    <p:sldId id="291" r:id="rId32"/>
    <p:sldId id="292" r:id="rId33"/>
    <p:sldId id="293" r:id="rId34"/>
    <p:sldId id="294" r:id="rId35"/>
  </p:sldIdLst>
  <p:sldSz cx="11880850" cy="7200900"/>
  <p:notesSz cx="9296400" cy="701040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268">
          <p15:clr>
            <a:srgbClr val="A4A3A4"/>
          </p15:clr>
        </p15:guide>
        <p15:guide id="2"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F13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55" autoAdjust="0"/>
    <p:restoredTop sz="94660"/>
  </p:normalViewPr>
  <p:slideViewPr>
    <p:cSldViewPr>
      <p:cViewPr varScale="1">
        <p:scale>
          <a:sx n="88" d="100"/>
          <a:sy n="88" d="100"/>
        </p:scale>
        <p:origin x="1062" y="84"/>
      </p:cViewPr>
      <p:guideLst>
        <p:guide orient="horz" pos="2268"/>
        <p:guide pos="37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9282" cy="350760"/>
          </a:xfrm>
          <a:prstGeom prst="rect">
            <a:avLst/>
          </a:prstGeom>
        </p:spPr>
        <p:txBody>
          <a:bodyPr vert="horz" lIns="91367" tIns="45683" rIns="91367" bIns="45683" rtlCol="0"/>
          <a:lstStyle>
            <a:lvl1pPr algn="l">
              <a:defRPr sz="1200"/>
            </a:lvl1pPr>
          </a:lstStyle>
          <a:p>
            <a:endParaRPr lang="es-MX"/>
          </a:p>
        </p:txBody>
      </p:sp>
      <p:sp>
        <p:nvSpPr>
          <p:cNvPr id="3" name="2 Marcador de fecha"/>
          <p:cNvSpPr>
            <a:spLocks noGrp="1"/>
          </p:cNvSpPr>
          <p:nvPr>
            <p:ph type="dt" sz="quarter" idx="1"/>
          </p:nvPr>
        </p:nvSpPr>
        <p:spPr>
          <a:xfrm>
            <a:off x="5265014" y="0"/>
            <a:ext cx="4029282" cy="350760"/>
          </a:xfrm>
          <a:prstGeom prst="rect">
            <a:avLst/>
          </a:prstGeom>
        </p:spPr>
        <p:txBody>
          <a:bodyPr vert="horz" lIns="91367" tIns="45683" rIns="91367" bIns="45683" rtlCol="0"/>
          <a:lstStyle>
            <a:lvl1pPr algn="r">
              <a:defRPr sz="1200"/>
            </a:lvl1pPr>
          </a:lstStyle>
          <a:p>
            <a:fld id="{08321211-BE9D-49B6-B1E5-12EF0216CE73}" type="datetimeFigureOut">
              <a:rPr lang="es-MX" smtClean="0"/>
              <a:pPr/>
              <a:t>13/01/2020</a:t>
            </a:fld>
            <a:endParaRPr lang="es-MX"/>
          </a:p>
        </p:txBody>
      </p:sp>
      <p:sp>
        <p:nvSpPr>
          <p:cNvPr id="4" name="3 Marcador de pie de página"/>
          <p:cNvSpPr>
            <a:spLocks noGrp="1"/>
          </p:cNvSpPr>
          <p:nvPr>
            <p:ph type="ftr" sz="quarter" idx="2"/>
          </p:nvPr>
        </p:nvSpPr>
        <p:spPr>
          <a:xfrm>
            <a:off x="1" y="6658443"/>
            <a:ext cx="4029282" cy="350760"/>
          </a:xfrm>
          <a:prstGeom prst="rect">
            <a:avLst/>
          </a:prstGeom>
        </p:spPr>
        <p:txBody>
          <a:bodyPr vert="horz" lIns="91367" tIns="45683" rIns="91367" bIns="45683"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65014" y="6658443"/>
            <a:ext cx="4029282" cy="350760"/>
          </a:xfrm>
          <a:prstGeom prst="rect">
            <a:avLst/>
          </a:prstGeom>
        </p:spPr>
        <p:txBody>
          <a:bodyPr vert="horz" lIns="91367" tIns="45683" rIns="91367" bIns="45683" rtlCol="0" anchor="b"/>
          <a:lstStyle>
            <a:lvl1pPr algn="r">
              <a:defRPr sz="1200"/>
            </a:lvl1pPr>
          </a:lstStyle>
          <a:p>
            <a:fld id="{AE6F987F-5FE4-4B15-8AD8-2F5AD59C2CCA}" type="slidenum">
              <a:rPr lang="es-MX" smtClean="0"/>
              <a:pPr/>
              <a:t>‹Nº›</a:t>
            </a:fld>
            <a:endParaRPr lang="es-MX"/>
          </a:p>
        </p:txBody>
      </p:sp>
    </p:spTree>
    <p:extLst>
      <p:ext uri="{BB962C8B-B14F-4D97-AF65-F5344CB8AC3E}">
        <p14:creationId xmlns:p14="http://schemas.microsoft.com/office/powerpoint/2010/main" val="1440128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6" y="2236956"/>
            <a:ext cx="10098723" cy="1543523"/>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782129" y="4080511"/>
            <a:ext cx="8316595" cy="1840230"/>
          </a:xfrm>
        </p:spPr>
        <p:txBody>
          <a:bodyPr/>
          <a:lstStyle>
            <a:lvl1pPr marL="0" indent="0" algn="ctr">
              <a:buNone/>
              <a:defRPr>
                <a:solidFill>
                  <a:schemeClr val="tx1">
                    <a:tint val="75000"/>
                  </a:schemeClr>
                </a:solidFill>
              </a:defRPr>
            </a:lvl1pPr>
            <a:lvl2pPr marL="782252" indent="0" algn="ctr">
              <a:buNone/>
              <a:defRPr>
                <a:solidFill>
                  <a:schemeClr val="tx1">
                    <a:tint val="75000"/>
                  </a:schemeClr>
                </a:solidFill>
              </a:defRPr>
            </a:lvl2pPr>
            <a:lvl3pPr marL="1564509" indent="0" algn="ctr">
              <a:buNone/>
              <a:defRPr>
                <a:solidFill>
                  <a:schemeClr val="tx1">
                    <a:tint val="75000"/>
                  </a:schemeClr>
                </a:solidFill>
              </a:defRPr>
            </a:lvl3pPr>
            <a:lvl4pPr marL="2346762" indent="0" algn="ctr">
              <a:buNone/>
              <a:defRPr>
                <a:solidFill>
                  <a:schemeClr val="tx1">
                    <a:tint val="75000"/>
                  </a:schemeClr>
                </a:solidFill>
              </a:defRPr>
            </a:lvl4pPr>
            <a:lvl5pPr marL="3129017" indent="0" algn="ctr">
              <a:buNone/>
              <a:defRPr>
                <a:solidFill>
                  <a:schemeClr val="tx1">
                    <a:tint val="75000"/>
                  </a:schemeClr>
                </a:solidFill>
              </a:defRPr>
            </a:lvl5pPr>
            <a:lvl6pPr marL="3911273" indent="0" algn="ctr">
              <a:buNone/>
              <a:defRPr>
                <a:solidFill>
                  <a:schemeClr val="tx1">
                    <a:tint val="75000"/>
                  </a:schemeClr>
                </a:solidFill>
              </a:defRPr>
            </a:lvl6pPr>
            <a:lvl7pPr marL="4693525" indent="0" algn="ctr">
              <a:buNone/>
              <a:defRPr>
                <a:solidFill>
                  <a:schemeClr val="tx1">
                    <a:tint val="75000"/>
                  </a:schemeClr>
                </a:solidFill>
              </a:defRPr>
            </a:lvl7pPr>
            <a:lvl8pPr marL="5475782" indent="0" algn="ctr">
              <a:buNone/>
              <a:defRPr>
                <a:solidFill>
                  <a:schemeClr val="tx1">
                    <a:tint val="75000"/>
                  </a:schemeClr>
                </a:solidFill>
              </a:defRPr>
            </a:lvl8pPr>
            <a:lvl9pPr marL="6258035"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13/01/2020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13/01/2020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3"/>
            <a:ext cx="2673191" cy="6144099"/>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594043" y="288383"/>
            <a:ext cx="7821560" cy="614409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13/01/2020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13/01/2020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5" y="4627250"/>
            <a:ext cx="10098723" cy="1430180"/>
          </a:xfrm>
        </p:spPr>
        <p:txBody>
          <a:bodyPr anchor="t"/>
          <a:lstStyle>
            <a:lvl1pPr algn="l">
              <a:defRPr sz="67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938505" y="3052059"/>
            <a:ext cx="10098723" cy="1575197"/>
          </a:xfrm>
        </p:spPr>
        <p:txBody>
          <a:bodyPr anchor="b"/>
          <a:lstStyle>
            <a:lvl1pPr marL="0" indent="0">
              <a:buNone/>
              <a:defRPr sz="3400">
                <a:solidFill>
                  <a:schemeClr val="tx1">
                    <a:tint val="75000"/>
                  </a:schemeClr>
                </a:solidFill>
              </a:defRPr>
            </a:lvl1pPr>
            <a:lvl2pPr marL="782252" indent="0">
              <a:buNone/>
              <a:defRPr sz="3100">
                <a:solidFill>
                  <a:schemeClr val="tx1">
                    <a:tint val="75000"/>
                  </a:schemeClr>
                </a:solidFill>
              </a:defRPr>
            </a:lvl2pPr>
            <a:lvl3pPr marL="1564509" indent="0">
              <a:buNone/>
              <a:defRPr sz="2800">
                <a:solidFill>
                  <a:schemeClr val="tx1">
                    <a:tint val="75000"/>
                  </a:schemeClr>
                </a:solidFill>
              </a:defRPr>
            </a:lvl3pPr>
            <a:lvl4pPr marL="2346762" indent="0">
              <a:buNone/>
              <a:defRPr sz="2400">
                <a:solidFill>
                  <a:schemeClr val="tx1">
                    <a:tint val="75000"/>
                  </a:schemeClr>
                </a:solidFill>
              </a:defRPr>
            </a:lvl4pPr>
            <a:lvl5pPr marL="3129017" indent="0">
              <a:buNone/>
              <a:defRPr sz="2400">
                <a:solidFill>
                  <a:schemeClr val="tx1">
                    <a:tint val="75000"/>
                  </a:schemeClr>
                </a:solidFill>
              </a:defRPr>
            </a:lvl5pPr>
            <a:lvl6pPr marL="3911273" indent="0">
              <a:buNone/>
              <a:defRPr sz="2400">
                <a:solidFill>
                  <a:schemeClr val="tx1">
                    <a:tint val="75000"/>
                  </a:schemeClr>
                </a:solidFill>
              </a:defRPr>
            </a:lvl6pPr>
            <a:lvl7pPr marL="4693525" indent="0">
              <a:buNone/>
              <a:defRPr sz="2400">
                <a:solidFill>
                  <a:schemeClr val="tx1">
                    <a:tint val="75000"/>
                  </a:schemeClr>
                </a:solidFill>
              </a:defRPr>
            </a:lvl7pPr>
            <a:lvl8pPr marL="5475782" indent="0">
              <a:buNone/>
              <a:defRPr sz="2400">
                <a:solidFill>
                  <a:schemeClr val="tx1">
                    <a:tint val="75000"/>
                  </a:schemeClr>
                </a:solidFill>
              </a:defRPr>
            </a:lvl8pPr>
            <a:lvl9pPr marL="6258035" indent="0">
              <a:buNone/>
              <a:defRPr sz="2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13/01/2020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594043"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6039432"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13/01/2020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6035314" y="1611873"/>
            <a:ext cx="5251501"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a:t>Haga clic para modificar el estilo de texto del patrón</a:t>
            </a:r>
          </a:p>
        </p:txBody>
      </p:sp>
      <p:sp>
        <p:nvSpPr>
          <p:cNvPr id="6" name="5 Marcador de contenido"/>
          <p:cNvSpPr>
            <a:spLocks noGrp="1"/>
          </p:cNvSpPr>
          <p:nvPr>
            <p:ph sz="quarter" idx="4"/>
          </p:nvPr>
        </p:nvSpPr>
        <p:spPr>
          <a:xfrm>
            <a:off x="6035314" y="2283626"/>
            <a:ext cx="5251501"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13/01/2020</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13/01/2020</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13/01/2020</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7" y="286707"/>
            <a:ext cx="3908718" cy="1220152"/>
          </a:xfrm>
        </p:spPr>
        <p:txBody>
          <a:bodyPr anchor="b"/>
          <a:lstStyle>
            <a:lvl1pPr algn="l">
              <a:defRPr sz="3400" b="1"/>
            </a:lvl1pPr>
          </a:lstStyle>
          <a:p>
            <a:r>
              <a:rPr lang="es-ES"/>
              <a:t>Haga clic para modificar el estilo de título del patrón</a:t>
            </a:r>
            <a:endParaRPr lang="es-MX"/>
          </a:p>
        </p:txBody>
      </p:sp>
      <p:sp>
        <p:nvSpPr>
          <p:cNvPr id="3" name="2 Marcador de contenido"/>
          <p:cNvSpPr>
            <a:spLocks noGrp="1"/>
          </p:cNvSpPr>
          <p:nvPr>
            <p:ph idx="1"/>
          </p:nvPr>
        </p:nvSpPr>
        <p:spPr>
          <a:xfrm>
            <a:off x="4645086" y="286712"/>
            <a:ext cx="6641725" cy="6145768"/>
          </a:xfrm>
        </p:spPr>
        <p:txBody>
          <a:bodyPr/>
          <a:lstStyle>
            <a:lvl1pPr>
              <a:defRPr sz="5400"/>
            </a:lvl1pPr>
            <a:lvl2pPr>
              <a:defRPr sz="5000"/>
            </a:lvl2pPr>
            <a:lvl3pPr>
              <a:defRPr sz="4000"/>
            </a:lvl3pPr>
            <a:lvl4pPr>
              <a:defRPr sz="3400"/>
            </a:lvl4pPr>
            <a:lvl5pPr>
              <a:defRPr sz="3400"/>
            </a:lvl5pPr>
            <a:lvl6pPr>
              <a:defRPr sz="3400"/>
            </a:lvl6pPr>
            <a:lvl7pPr>
              <a:defRPr sz="3400"/>
            </a:lvl7pPr>
            <a:lvl8pPr>
              <a:defRPr sz="3400"/>
            </a:lvl8pPr>
            <a:lvl9pPr>
              <a:defRPr sz="3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594047" y="1506864"/>
            <a:ext cx="3908718" cy="492561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13/01/2020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52" indent="0">
              <a:buNone/>
              <a:defRPr sz="5000"/>
            </a:lvl2pPr>
            <a:lvl3pPr marL="1564509" indent="0">
              <a:buNone/>
              <a:defRPr sz="4000"/>
            </a:lvl3pPr>
            <a:lvl4pPr marL="2346762" indent="0">
              <a:buNone/>
              <a:defRPr sz="3400"/>
            </a:lvl4pPr>
            <a:lvl5pPr marL="3129017" indent="0">
              <a:buNone/>
              <a:defRPr sz="3400"/>
            </a:lvl5pPr>
            <a:lvl6pPr marL="3911273" indent="0">
              <a:buNone/>
              <a:defRPr sz="3400"/>
            </a:lvl6pPr>
            <a:lvl7pPr marL="4693525" indent="0">
              <a:buNone/>
              <a:defRPr sz="3400"/>
            </a:lvl7pPr>
            <a:lvl8pPr marL="5475782" indent="0">
              <a:buNone/>
              <a:defRPr sz="3400"/>
            </a:lvl8pPr>
            <a:lvl9pPr marL="6258035" indent="0">
              <a:buNone/>
              <a:defRPr sz="3400"/>
            </a:lvl9pPr>
          </a:lstStyle>
          <a:p>
            <a:pPr lvl="0"/>
            <a:endParaRPr lang="es-MX" noProof="0" dirty="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13/01/2020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5"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a:t>Haga clic para modificar el estilo de título del patrón</a:t>
            </a:r>
            <a:endParaRPr lang="es-MX" altLang="es-MX"/>
          </a:p>
        </p:txBody>
      </p:sp>
      <p:sp>
        <p:nvSpPr>
          <p:cNvPr id="1027" name="2 Marcador de texto"/>
          <p:cNvSpPr>
            <a:spLocks noGrp="1"/>
          </p:cNvSpPr>
          <p:nvPr>
            <p:ph type="body" idx="1"/>
          </p:nvPr>
        </p:nvSpPr>
        <p:spPr bwMode="auto">
          <a:xfrm>
            <a:off x="593725" y="1679575"/>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a:t>Haga clic para modificar el estilo de texto del patrón</a:t>
            </a:r>
          </a:p>
          <a:p>
            <a:pPr lvl="1"/>
            <a:r>
              <a:rPr lang="es-ES" altLang="es-MX"/>
              <a:t>Segundo nivel</a:t>
            </a:r>
          </a:p>
          <a:p>
            <a:pPr lvl="2"/>
            <a:r>
              <a:rPr lang="es-ES" altLang="es-MX"/>
              <a:t>Tercer nivel</a:t>
            </a:r>
          </a:p>
          <a:p>
            <a:pPr lvl="3"/>
            <a:r>
              <a:rPr lang="es-ES" altLang="es-MX"/>
              <a:t>Cuarto nivel</a:t>
            </a:r>
          </a:p>
          <a:p>
            <a:pPr lvl="4"/>
            <a:r>
              <a:rPr lang="es-ES" altLang="es-MX"/>
              <a:t>Quinto nivel</a:t>
            </a:r>
            <a:endParaRPr lang="es-MX" altLang="es-MX"/>
          </a:p>
        </p:txBody>
      </p:sp>
      <p:sp>
        <p:nvSpPr>
          <p:cNvPr id="4" name="3 Marcador de fecha"/>
          <p:cNvSpPr>
            <a:spLocks noGrp="1"/>
          </p:cNvSpPr>
          <p:nvPr>
            <p:ph type="dt" sz="half" idx="2"/>
          </p:nvPr>
        </p:nvSpPr>
        <p:spPr>
          <a:xfrm>
            <a:off x="593725" y="6673850"/>
            <a:ext cx="2771775" cy="384175"/>
          </a:xfrm>
          <a:prstGeom prst="rect">
            <a:avLst/>
          </a:prstGeom>
        </p:spPr>
        <p:txBody>
          <a:bodyPr vert="horz" lIns="156450" tIns="78226" rIns="156450" bIns="78226" rtlCol="0" anchor="ctr"/>
          <a:lstStyle>
            <a:lvl1pPr algn="l" defTabSz="1564509"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13/01/2020</a:t>
            </a:fld>
            <a:endParaRPr lang="es-MX" dirty="0"/>
          </a:p>
        </p:txBody>
      </p:sp>
      <p:sp>
        <p:nvSpPr>
          <p:cNvPr id="5" name="4 Marcador de pie de página"/>
          <p:cNvSpPr>
            <a:spLocks noGrp="1"/>
          </p:cNvSpPr>
          <p:nvPr>
            <p:ph type="ftr" sz="quarter" idx="3"/>
          </p:nvPr>
        </p:nvSpPr>
        <p:spPr>
          <a:xfrm>
            <a:off x="4059238" y="6673850"/>
            <a:ext cx="3762375" cy="384175"/>
          </a:xfrm>
          <a:prstGeom prst="rect">
            <a:avLst/>
          </a:prstGeom>
        </p:spPr>
        <p:txBody>
          <a:bodyPr vert="horz" lIns="156450" tIns="78226" rIns="156450" bIns="78226" rtlCol="0" anchor="ctr"/>
          <a:lstStyle>
            <a:lvl1pPr algn="ctr" defTabSz="1564509"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0" y="6673850"/>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688" rtl="0" eaLnBrk="0" fontAlgn="base" hangingPunct="0">
        <a:spcBef>
          <a:spcPct val="0"/>
        </a:spcBef>
        <a:spcAft>
          <a:spcPct val="0"/>
        </a:spcAft>
        <a:defRPr sz="7300" kern="1200">
          <a:solidFill>
            <a:schemeClr val="tx1"/>
          </a:solidFill>
          <a:latin typeface="+mj-lt"/>
          <a:ea typeface="+mj-ea"/>
          <a:cs typeface="+mj-cs"/>
        </a:defRPr>
      </a:lvl1pPr>
      <a:lvl2pPr algn="ctr" defTabSz="1563688" rtl="0" eaLnBrk="0" fontAlgn="base" hangingPunct="0">
        <a:spcBef>
          <a:spcPct val="0"/>
        </a:spcBef>
        <a:spcAft>
          <a:spcPct val="0"/>
        </a:spcAft>
        <a:defRPr sz="7300">
          <a:solidFill>
            <a:schemeClr val="tx1"/>
          </a:solidFill>
          <a:latin typeface="Calibri" panose="020F0502020204030204" pitchFamily="34" charset="0"/>
        </a:defRPr>
      </a:lvl2pPr>
      <a:lvl3pPr algn="ctr" defTabSz="1563688" rtl="0" eaLnBrk="0" fontAlgn="base" hangingPunct="0">
        <a:spcBef>
          <a:spcPct val="0"/>
        </a:spcBef>
        <a:spcAft>
          <a:spcPct val="0"/>
        </a:spcAft>
        <a:defRPr sz="7300">
          <a:solidFill>
            <a:schemeClr val="tx1"/>
          </a:solidFill>
          <a:latin typeface="Calibri" panose="020F0502020204030204" pitchFamily="34" charset="0"/>
        </a:defRPr>
      </a:lvl3pPr>
      <a:lvl4pPr algn="ctr" defTabSz="1563688" rtl="0" eaLnBrk="0" fontAlgn="base" hangingPunct="0">
        <a:spcBef>
          <a:spcPct val="0"/>
        </a:spcBef>
        <a:spcAft>
          <a:spcPct val="0"/>
        </a:spcAft>
        <a:defRPr sz="7300">
          <a:solidFill>
            <a:schemeClr val="tx1"/>
          </a:solidFill>
          <a:latin typeface="Calibri" panose="020F0502020204030204" pitchFamily="34" charset="0"/>
        </a:defRPr>
      </a:lvl4pPr>
      <a:lvl5pPr algn="ctr" defTabSz="1563688" rtl="0" eaLnBrk="0" fontAlgn="base" hangingPunct="0">
        <a:spcBef>
          <a:spcPct val="0"/>
        </a:spcBef>
        <a:spcAft>
          <a:spcPct val="0"/>
        </a:spcAft>
        <a:defRPr sz="7300">
          <a:solidFill>
            <a:schemeClr val="tx1"/>
          </a:solidFill>
          <a:latin typeface="Calibri" panose="020F0502020204030204" pitchFamily="34" charset="0"/>
        </a:defRPr>
      </a:lvl5pPr>
      <a:lvl6pPr marL="457200" algn="ctr" defTabSz="1563688" rtl="0" fontAlgn="base">
        <a:spcBef>
          <a:spcPct val="0"/>
        </a:spcBef>
        <a:spcAft>
          <a:spcPct val="0"/>
        </a:spcAft>
        <a:defRPr sz="7300">
          <a:solidFill>
            <a:schemeClr val="tx1"/>
          </a:solidFill>
          <a:latin typeface="Calibri" panose="020F0502020204030204" pitchFamily="34" charset="0"/>
        </a:defRPr>
      </a:lvl6pPr>
      <a:lvl7pPr marL="914400" algn="ctr" defTabSz="1563688" rtl="0" fontAlgn="base">
        <a:spcBef>
          <a:spcPct val="0"/>
        </a:spcBef>
        <a:spcAft>
          <a:spcPct val="0"/>
        </a:spcAft>
        <a:defRPr sz="7300">
          <a:solidFill>
            <a:schemeClr val="tx1"/>
          </a:solidFill>
          <a:latin typeface="Calibri" panose="020F0502020204030204" pitchFamily="34" charset="0"/>
        </a:defRPr>
      </a:lvl7pPr>
      <a:lvl8pPr marL="1371600" algn="ctr" defTabSz="1563688" rtl="0" fontAlgn="base">
        <a:spcBef>
          <a:spcPct val="0"/>
        </a:spcBef>
        <a:spcAft>
          <a:spcPct val="0"/>
        </a:spcAft>
        <a:defRPr sz="7300">
          <a:solidFill>
            <a:schemeClr val="tx1"/>
          </a:solidFill>
          <a:latin typeface="Calibri" panose="020F0502020204030204" pitchFamily="34" charset="0"/>
        </a:defRPr>
      </a:lvl8pPr>
      <a:lvl9pPr marL="1828800" algn="ctr" defTabSz="1563688" rtl="0" fontAlgn="base">
        <a:spcBef>
          <a:spcPct val="0"/>
        </a:spcBef>
        <a:spcAft>
          <a:spcPct val="0"/>
        </a:spcAft>
        <a:defRPr sz="7300">
          <a:solidFill>
            <a:schemeClr val="tx1"/>
          </a:solidFill>
          <a:latin typeface="Calibri" panose="020F0502020204030204" pitchFamily="34" charset="0"/>
        </a:defRPr>
      </a:lvl9pPr>
    </p:titleStyle>
    <p:bodyStyle>
      <a:lvl1pPr marL="585788" indent="-585788" algn="l" defTabSz="156368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70000" indent="-487363" algn="l" defTabSz="156368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213" indent="-390525" algn="l" defTabSz="1563688" rtl="0" eaLnBrk="0" fontAlgn="base" hangingPunct="0">
        <a:spcBef>
          <a:spcPct val="20000"/>
        </a:spcBef>
        <a:spcAft>
          <a:spcPct val="0"/>
        </a:spcAft>
        <a:buFont typeface="Arial" charset="0"/>
        <a:buChar char="•"/>
        <a:defRPr sz="4000" kern="1200">
          <a:solidFill>
            <a:schemeClr val="tx1"/>
          </a:solidFill>
          <a:latin typeface="+mn-lt"/>
          <a:ea typeface="+mn-ea"/>
          <a:cs typeface="+mn-cs"/>
        </a:defRPr>
      </a:lvl3pPr>
      <a:lvl4pPr marL="2736850"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488"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397"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654"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906"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9163"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509" rtl="0" eaLnBrk="1" latinLnBrk="0" hangingPunct="1">
        <a:defRPr sz="3100" kern="1200">
          <a:solidFill>
            <a:schemeClr val="tx1"/>
          </a:solidFill>
          <a:latin typeface="+mn-lt"/>
          <a:ea typeface="+mn-ea"/>
          <a:cs typeface="+mn-cs"/>
        </a:defRPr>
      </a:lvl1pPr>
      <a:lvl2pPr marL="782252" algn="l" defTabSz="1564509" rtl="0" eaLnBrk="1" latinLnBrk="0" hangingPunct="1">
        <a:defRPr sz="3100" kern="1200">
          <a:solidFill>
            <a:schemeClr val="tx1"/>
          </a:solidFill>
          <a:latin typeface="+mn-lt"/>
          <a:ea typeface="+mn-ea"/>
          <a:cs typeface="+mn-cs"/>
        </a:defRPr>
      </a:lvl2pPr>
      <a:lvl3pPr marL="1564509" algn="l" defTabSz="1564509" rtl="0" eaLnBrk="1" latinLnBrk="0" hangingPunct="1">
        <a:defRPr sz="3100" kern="1200">
          <a:solidFill>
            <a:schemeClr val="tx1"/>
          </a:solidFill>
          <a:latin typeface="+mn-lt"/>
          <a:ea typeface="+mn-ea"/>
          <a:cs typeface="+mn-cs"/>
        </a:defRPr>
      </a:lvl3pPr>
      <a:lvl4pPr marL="2346762" algn="l" defTabSz="1564509" rtl="0" eaLnBrk="1" latinLnBrk="0" hangingPunct="1">
        <a:defRPr sz="3100" kern="1200">
          <a:solidFill>
            <a:schemeClr val="tx1"/>
          </a:solidFill>
          <a:latin typeface="+mn-lt"/>
          <a:ea typeface="+mn-ea"/>
          <a:cs typeface="+mn-cs"/>
        </a:defRPr>
      </a:lvl4pPr>
      <a:lvl5pPr marL="3129017" algn="l" defTabSz="1564509" rtl="0" eaLnBrk="1" latinLnBrk="0" hangingPunct="1">
        <a:defRPr sz="3100" kern="1200">
          <a:solidFill>
            <a:schemeClr val="tx1"/>
          </a:solidFill>
          <a:latin typeface="+mn-lt"/>
          <a:ea typeface="+mn-ea"/>
          <a:cs typeface="+mn-cs"/>
        </a:defRPr>
      </a:lvl5pPr>
      <a:lvl6pPr marL="3911273" algn="l" defTabSz="1564509" rtl="0" eaLnBrk="1" latinLnBrk="0" hangingPunct="1">
        <a:defRPr sz="3100" kern="1200">
          <a:solidFill>
            <a:schemeClr val="tx1"/>
          </a:solidFill>
          <a:latin typeface="+mn-lt"/>
          <a:ea typeface="+mn-ea"/>
          <a:cs typeface="+mn-cs"/>
        </a:defRPr>
      </a:lvl6pPr>
      <a:lvl7pPr marL="4693525" algn="l" defTabSz="1564509" rtl="0" eaLnBrk="1" latinLnBrk="0" hangingPunct="1">
        <a:defRPr sz="3100" kern="1200">
          <a:solidFill>
            <a:schemeClr val="tx1"/>
          </a:solidFill>
          <a:latin typeface="+mn-lt"/>
          <a:ea typeface="+mn-ea"/>
          <a:cs typeface="+mn-cs"/>
        </a:defRPr>
      </a:lvl7pPr>
      <a:lvl8pPr marL="5475782" algn="l" defTabSz="1564509" rtl="0" eaLnBrk="1" latinLnBrk="0" hangingPunct="1">
        <a:defRPr sz="3100" kern="1200">
          <a:solidFill>
            <a:schemeClr val="tx1"/>
          </a:solidFill>
          <a:latin typeface="+mn-lt"/>
          <a:ea typeface="+mn-ea"/>
          <a:cs typeface="+mn-cs"/>
        </a:defRPr>
      </a:lvl8pPr>
      <a:lvl9pPr marL="6258035" algn="l" defTabSz="1564509"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0.xml"/><Relationship Id="rId13" Type="http://schemas.openxmlformats.org/officeDocument/2006/relationships/hyperlink" Target="http://admin.cdhec.org.mx/archivos/pdf/TRANSPARENCIA/06/DEFINICION_DE_PUESTOS_CDHEC.pdf" TargetMode="External"/><Relationship Id="rId3" Type="http://schemas.openxmlformats.org/officeDocument/2006/relationships/slide" Target="slide16.xml"/><Relationship Id="rId7" Type="http://schemas.openxmlformats.org/officeDocument/2006/relationships/slide" Target="slide25.xml"/><Relationship Id="rId12" Type="http://schemas.openxmlformats.org/officeDocument/2006/relationships/hyperlink" Target="http://cdhec.org.mx/archivos/pdf/Reglamento%20Interior%20de%20la%20CDHEC%20vigente.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hyperlink" Target="http://cdhec.org.mx/archivos/pdf/TRANSPARENCIA/02/LEY_DE_LA_CDHEC.pdf" TargetMode="External"/><Relationship Id="rId5" Type="http://schemas.openxmlformats.org/officeDocument/2006/relationships/slide" Target="slide19.xml"/><Relationship Id="rId10" Type="http://schemas.openxmlformats.org/officeDocument/2006/relationships/slide" Target="slide31.xml"/><Relationship Id="rId4" Type="http://schemas.openxmlformats.org/officeDocument/2006/relationships/slide" Target="slide15.xml"/><Relationship Id="rId9" Type="http://schemas.openxmlformats.org/officeDocument/2006/relationships/slide" Target="slide28.xml"/></Relationships>
</file>

<file path=ppt/slides/_rels/slide10.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7.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4.xml"/></Relationships>
</file>

<file path=ppt/slides/_rels/slide11.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21.xml"/><Relationship Id="rId1" Type="http://schemas.openxmlformats.org/officeDocument/2006/relationships/slideLayout" Target="../slideLayouts/slideLayout7.xml"/><Relationship Id="rId6" Type="http://schemas.openxmlformats.org/officeDocument/2006/relationships/slide" Target="slide2.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34.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2.xml"/><Relationship Id="rId1" Type="http://schemas.openxmlformats.org/officeDocument/2006/relationships/slideLayout" Target="../slideLayouts/slideLayout7.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33.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slide" Target="slide32.xml"/><Relationship Id="rId2" Type="http://schemas.openxmlformats.org/officeDocument/2006/relationships/slide" Target="slide15.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2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6.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1.xml"/><Relationship Id="rId4" Type="http://schemas.openxmlformats.org/officeDocument/2006/relationships/slide" Target="slide29.xml"/></Relationships>
</file>

<file path=ppt/slides/_rels/slide3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27.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6.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112 Conector recto"/>
          <p:cNvCxnSpPr/>
          <p:nvPr/>
        </p:nvCxnSpPr>
        <p:spPr>
          <a:xfrm>
            <a:off x="9295930" y="2870451"/>
            <a:ext cx="11916" cy="24397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112 Conector recto"/>
          <p:cNvCxnSpPr/>
          <p:nvPr/>
        </p:nvCxnSpPr>
        <p:spPr>
          <a:xfrm>
            <a:off x="2196009" y="2870451"/>
            <a:ext cx="11916" cy="24397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48 Conector recto"/>
          <p:cNvCxnSpPr/>
          <p:nvPr/>
        </p:nvCxnSpPr>
        <p:spPr>
          <a:xfrm>
            <a:off x="3210074" y="792138"/>
            <a:ext cx="11461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Rectángulo redondeado 2"/>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cxnSp>
        <p:nvCxnSpPr>
          <p:cNvPr id="36" name="48 Conector recto"/>
          <p:cNvCxnSpPr/>
          <p:nvPr/>
        </p:nvCxnSpPr>
        <p:spPr>
          <a:xfrm>
            <a:off x="6378724" y="2041817"/>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a:off x="5626850" y="1181577"/>
            <a:ext cx="4925" cy="27584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114 Conector recto"/>
          <p:cNvCxnSpPr/>
          <p:nvPr/>
        </p:nvCxnSpPr>
        <p:spPr>
          <a:xfrm>
            <a:off x="10492481" y="2881604"/>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a:off x="8019725" y="2870451"/>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112 Conector recto"/>
          <p:cNvCxnSpPr/>
          <p:nvPr/>
        </p:nvCxnSpPr>
        <p:spPr>
          <a:xfrm>
            <a:off x="3287895" y="2885137"/>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111 Conector recto"/>
          <p:cNvCxnSpPr/>
          <p:nvPr/>
        </p:nvCxnSpPr>
        <p:spPr>
          <a:xfrm>
            <a:off x="1134369" y="2881604"/>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AutoShape 16"/>
          <p:cNvSpPr>
            <a:spLocks noChangeArrowheads="1"/>
          </p:cNvSpPr>
          <p:nvPr/>
        </p:nvSpPr>
        <p:spPr bwMode="auto">
          <a:xfrm>
            <a:off x="2304249" y="3728875"/>
            <a:ext cx="2052000"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2" action="ppaction://hlinksldjump"/>
              </a:rPr>
              <a:t>DIRECCIÓN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C.P. ARMANDO MARTÍNEZ RÍOS</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HMMS01</a:t>
            </a:r>
          </a:p>
        </p:txBody>
      </p:sp>
      <p:sp>
        <p:nvSpPr>
          <p:cNvPr id="18" name="AutoShape 14"/>
          <p:cNvSpPr>
            <a:spLocks noChangeArrowheads="1"/>
          </p:cNvSpPr>
          <p:nvPr/>
        </p:nvSpPr>
        <p:spPr bwMode="auto">
          <a:xfrm>
            <a:off x="37272" y="3721225"/>
            <a:ext cx="2052000"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3" action="ppaction://hlinksldjump"/>
              </a:rPr>
              <a:t>VISITADURÍA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GABRIELA NOGUEZ SANDOVAL</a:t>
            </a:r>
          </a:p>
          <a:p>
            <a:pPr algn="ctr" defTabSz="1303759" eaLnBrk="1" fontAlgn="auto" hangingPunct="1">
              <a:spcBef>
                <a:spcPts val="0"/>
              </a:spcBef>
              <a:spcAft>
                <a:spcPts val="0"/>
              </a:spcAft>
              <a:defRPr/>
            </a:pPr>
            <a:r>
              <a:rPr lang="es-ES_tradnl" sz="1100" b="1" dirty="0">
                <a:latin typeface="Calibri" pitchFamily="34" charset="0"/>
              </a:rPr>
              <a:t>HMMS01</a:t>
            </a:r>
          </a:p>
        </p:txBody>
      </p:sp>
      <p:sp>
        <p:nvSpPr>
          <p:cNvPr id="29" name="AutoShape 3"/>
          <p:cNvSpPr>
            <a:spLocks noChangeArrowheads="1"/>
          </p:cNvSpPr>
          <p:nvPr/>
        </p:nvSpPr>
        <p:spPr bwMode="auto">
          <a:xfrm>
            <a:off x="3568656" y="36639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cs typeface="+mn-cs"/>
                <a:hlinkClick r:id="rId4" action="ppaction://hlinksldjump"/>
              </a:rPr>
              <a:t>PRESIDENTE</a:t>
            </a:r>
            <a:endParaRPr lang="es-ES" sz="1400" b="1" dirty="0">
              <a:latin typeface="Calibri" pitchFamily="34" charset="0"/>
              <a:cs typeface="+mn-cs"/>
            </a:endParaRPr>
          </a:p>
          <a:p>
            <a:pPr algn="ctr" defTabSz="1564509" eaLnBrk="1" fontAlgn="auto" hangingPunct="1">
              <a:spcBef>
                <a:spcPts val="0"/>
              </a:spcBef>
              <a:spcAft>
                <a:spcPts val="0"/>
              </a:spcAft>
              <a:defRPr/>
            </a:pPr>
            <a:r>
              <a:rPr lang="es-ES" sz="1400" dirty="0">
                <a:latin typeface="Calibri" pitchFamily="34" charset="0"/>
                <a:cs typeface="+mn-cs"/>
              </a:rPr>
              <a:t>DR. HUGO MORALES VALDÉS</a:t>
            </a:r>
          </a:p>
          <a:p>
            <a:pPr algn="ctr" defTabSz="1564509" eaLnBrk="1" fontAlgn="auto" hangingPunct="1">
              <a:spcBef>
                <a:spcPts val="0"/>
              </a:spcBef>
              <a:spcAft>
                <a:spcPts val="0"/>
              </a:spcAft>
              <a:defRPr/>
            </a:pPr>
            <a:r>
              <a:rPr lang="es-MX" sz="1400" b="1" dirty="0">
                <a:latin typeface="Calibri" pitchFamily="34" charset="0"/>
                <a:cs typeface="+mn-cs"/>
              </a:rPr>
              <a:t>HMST01</a:t>
            </a:r>
            <a:endParaRPr lang="es-ES" sz="1400" b="1" dirty="0">
              <a:latin typeface="Calibri" pitchFamily="34" charset="0"/>
              <a:cs typeface="+mn-cs"/>
            </a:endParaRPr>
          </a:p>
        </p:txBody>
      </p:sp>
      <p:cxnSp>
        <p:nvCxnSpPr>
          <p:cNvPr id="46" name="45 Conector recto"/>
          <p:cNvCxnSpPr/>
          <p:nvPr/>
        </p:nvCxnSpPr>
        <p:spPr>
          <a:xfrm>
            <a:off x="1131565" y="2870451"/>
            <a:ext cx="9360916" cy="3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AutoShape 15"/>
          <p:cNvSpPr>
            <a:spLocks noChangeArrowheads="1"/>
          </p:cNvSpPr>
          <p:nvPr/>
        </p:nvSpPr>
        <p:spPr bwMode="auto">
          <a:xfrm>
            <a:off x="7685044" y="164103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759" eaLnBrk="1" fontAlgn="auto" hangingPunct="1">
              <a:spcBef>
                <a:spcPts val="0"/>
              </a:spcBef>
              <a:spcAft>
                <a:spcPts val="0"/>
              </a:spcAft>
              <a:defRPr/>
            </a:pPr>
            <a:r>
              <a:rPr lang="es-ES_tradnl" sz="1200" dirty="0">
                <a:latin typeface="Calibri" pitchFamily="34" charset="0"/>
              </a:rPr>
              <a:t>C.P. FABIAN CHÁVEZ TORRES</a:t>
            </a:r>
          </a:p>
          <a:p>
            <a:pPr algn="ctr" defTabSz="1303759" eaLnBrk="1" fontAlgn="auto" hangingPunct="1">
              <a:spcBef>
                <a:spcPts val="0"/>
              </a:spcBef>
              <a:spcAft>
                <a:spcPts val="0"/>
              </a:spcAft>
              <a:defRPr/>
            </a:pPr>
            <a:r>
              <a:rPr lang="es-ES_tradnl" sz="1200" b="1">
                <a:latin typeface="Calibri" pitchFamily="34" charset="0"/>
                <a:cs typeface="+mn-cs"/>
              </a:rPr>
              <a:t>HMM01</a:t>
            </a:r>
            <a:endParaRPr lang="es-ES_tradnl" sz="1200" b="1" dirty="0">
              <a:latin typeface="Calibri" pitchFamily="34" charset="0"/>
              <a:cs typeface="+mn-cs"/>
            </a:endParaRPr>
          </a:p>
        </p:txBody>
      </p:sp>
      <p:sp>
        <p:nvSpPr>
          <p:cNvPr id="73" name="AutoShape 15"/>
          <p:cNvSpPr>
            <a:spLocks noChangeArrowheads="1"/>
          </p:cNvSpPr>
          <p:nvPr/>
        </p:nvSpPr>
        <p:spPr bwMode="auto">
          <a:xfrm>
            <a:off x="8388225" y="4853367"/>
            <a:ext cx="1944688"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6" action="ppaction://hlinksldjump"/>
              </a:rPr>
              <a:t>COORDINADOR JURÍDICO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ES_tradnl" sz="1100" dirty="0">
                <a:latin typeface="Calibri" pitchFamily="34" charset="0"/>
                <a:cs typeface="+mn-cs"/>
              </a:rPr>
              <a:t>LIC. MIGUEL ALEJANDRO </a:t>
            </a:r>
          </a:p>
          <a:p>
            <a:pPr algn="ctr" defTabSz="1303759" eaLnBrk="1" fontAlgn="auto" hangingPunct="1">
              <a:spcBef>
                <a:spcPts val="0"/>
              </a:spcBef>
              <a:spcAft>
                <a:spcPts val="0"/>
              </a:spcAft>
              <a:defRPr/>
            </a:pPr>
            <a:r>
              <a:rPr lang="es-ES_tradnl" sz="1100" dirty="0">
                <a:latin typeface="Calibri" pitchFamily="34" charset="0"/>
                <a:cs typeface="+mn-cs"/>
              </a:rPr>
              <a:t>MORALES DE LA ROSA</a:t>
            </a:r>
          </a:p>
          <a:p>
            <a:pPr algn="ctr" defTabSz="1303759" eaLnBrk="1" fontAlgn="auto" hangingPunct="1">
              <a:spcBef>
                <a:spcPts val="0"/>
              </a:spcBef>
              <a:spcAft>
                <a:spcPts val="0"/>
              </a:spcAft>
              <a:defRPr/>
            </a:pPr>
            <a:r>
              <a:rPr lang="es-ES_tradnl" sz="1000" b="1" dirty="0">
                <a:latin typeface="Calibri" pitchFamily="34" charset="0"/>
                <a:cs typeface="+mn-cs"/>
              </a:rPr>
              <a:t>HMM05</a:t>
            </a:r>
          </a:p>
        </p:txBody>
      </p:sp>
      <p:sp>
        <p:nvSpPr>
          <p:cNvPr id="30" name="AutoShape 15"/>
          <p:cNvSpPr>
            <a:spLocks noChangeArrowheads="1"/>
          </p:cNvSpPr>
          <p:nvPr/>
        </p:nvSpPr>
        <p:spPr bwMode="auto">
          <a:xfrm>
            <a:off x="1272941" y="40984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cxnSp>
        <p:nvCxnSpPr>
          <p:cNvPr id="24" name="23 Conector recto"/>
          <p:cNvCxnSpPr/>
          <p:nvPr/>
        </p:nvCxnSpPr>
        <p:spPr>
          <a:xfrm>
            <a:off x="3594249" y="2041817"/>
            <a:ext cx="27844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AutoShape 15"/>
          <p:cNvSpPr>
            <a:spLocks noChangeArrowheads="1"/>
          </p:cNvSpPr>
          <p:nvPr/>
        </p:nvSpPr>
        <p:spPr bwMode="auto">
          <a:xfrm>
            <a:off x="757941" y="1549220"/>
            <a:ext cx="2808288" cy="8636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COORDINADORA DEL DESPACHO </a:t>
            </a:r>
          </a:p>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DE LA PRESIDENCIA</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ELSA MARÍA DEL PILAR </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FLORES VELÁZQUEZ</a:t>
            </a:r>
          </a:p>
          <a:p>
            <a:pPr algn="ctr" defTabSz="1303759" eaLnBrk="1" fontAlgn="auto" hangingPunct="1">
              <a:spcBef>
                <a:spcPts val="0"/>
              </a:spcBef>
              <a:spcAft>
                <a:spcPts val="0"/>
              </a:spcAft>
              <a:defRPr/>
            </a:pPr>
            <a:r>
              <a:rPr lang="es-ES_tradnl" sz="1100" b="1" dirty="0">
                <a:latin typeface="Calibri" pitchFamily="34" charset="0"/>
                <a:cs typeface="+mn-cs"/>
              </a:rPr>
              <a:t>HMMS01</a:t>
            </a:r>
          </a:p>
        </p:txBody>
      </p:sp>
      <p:sp>
        <p:nvSpPr>
          <p:cNvPr id="51" name="AutoShape 15"/>
          <p:cNvSpPr>
            <a:spLocks noChangeArrowheads="1"/>
          </p:cNvSpPr>
          <p:nvPr/>
        </p:nvSpPr>
        <p:spPr bwMode="auto">
          <a:xfrm>
            <a:off x="971219" y="4853367"/>
            <a:ext cx="2434739"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hlinkClick r:id="rId8" action="ppaction://hlinksldjump"/>
              </a:rPr>
              <a:t>COMUNICACIÓN SOCIAL</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LIC. RICARDO MENDOZA RESENDEZ.</a:t>
            </a:r>
          </a:p>
          <a:p>
            <a:pPr algn="ctr" defTabSz="1303759" eaLnBrk="1" fontAlgn="auto" hangingPunct="1">
              <a:spcBef>
                <a:spcPts val="0"/>
              </a:spcBef>
              <a:spcAft>
                <a:spcPts val="0"/>
              </a:spcAft>
              <a:defRPr/>
            </a:pPr>
            <a:r>
              <a:rPr lang="es-ES_tradnl" sz="1100" b="1" dirty="0">
                <a:latin typeface="Calibri" pitchFamily="34" charset="0"/>
              </a:rPr>
              <a:t>HMM02</a:t>
            </a:r>
          </a:p>
        </p:txBody>
      </p:sp>
      <p:sp>
        <p:nvSpPr>
          <p:cNvPr id="28" name="AutoShape 15"/>
          <p:cNvSpPr>
            <a:spLocks noChangeArrowheads="1"/>
          </p:cNvSpPr>
          <p:nvPr/>
        </p:nvSpPr>
        <p:spPr bwMode="auto">
          <a:xfrm>
            <a:off x="9426485" y="3713417"/>
            <a:ext cx="2331544"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SECRETARÍA TÉCNICA Y TITULAR </a:t>
            </a:r>
          </a:p>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DE LA UNIDAD DE TRANSPARENCIA</a:t>
            </a:r>
          </a:p>
          <a:p>
            <a:pPr algn="ctr" defTabSz="1303759" eaLnBrk="1" fontAlgn="auto" hangingPunct="1">
              <a:spcBef>
                <a:spcPts val="0"/>
              </a:spcBef>
              <a:spcAft>
                <a:spcPts val="0"/>
              </a:spcAft>
              <a:defRPr/>
            </a:pPr>
            <a:r>
              <a:rPr lang="es-ES_tradnl" sz="1100" dirty="0">
                <a:latin typeface="Calibri" pitchFamily="34" charset="0"/>
                <a:cs typeface="+mn-cs"/>
              </a:rPr>
              <a:t>MARIA DEL CARMEN VALDÉS GUTIÉRREZ</a:t>
            </a:r>
          </a:p>
          <a:p>
            <a:pPr algn="ctr" defTabSz="1303759" eaLnBrk="1" fontAlgn="auto" hangingPunct="1">
              <a:spcBef>
                <a:spcPts val="0"/>
              </a:spcBef>
              <a:spcAft>
                <a:spcPts val="0"/>
              </a:spcAft>
              <a:defRPr/>
            </a:pPr>
            <a:r>
              <a:rPr lang="es-ES_tradnl" sz="1100" b="1" dirty="0">
                <a:latin typeface="Calibri" pitchFamily="34" charset="0"/>
              </a:rPr>
              <a:t>HMMS02</a:t>
            </a:r>
          </a:p>
        </p:txBody>
      </p:sp>
      <p:sp>
        <p:nvSpPr>
          <p:cNvPr id="32" name="AutoShape 16"/>
          <p:cNvSpPr>
            <a:spLocks noChangeArrowheads="1"/>
          </p:cNvSpPr>
          <p:nvPr/>
        </p:nvSpPr>
        <p:spPr bwMode="auto">
          <a:xfrm>
            <a:off x="6948537" y="3728874"/>
            <a:ext cx="2223403"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9" action="ppaction://hlinksldjump"/>
              </a:rPr>
              <a:t>COORDINADOR DEL CIEDH</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LEONOR ADRIANA GOMEZ BARREIRO</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HMMS04</a:t>
            </a:r>
          </a:p>
        </p:txBody>
      </p:sp>
      <p:sp>
        <p:nvSpPr>
          <p:cNvPr id="20" name="AutoShape 15"/>
          <p:cNvSpPr>
            <a:spLocks noChangeArrowheads="1"/>
          </p:cNvSpPr>
          <p:nvPr/>
        </p:nvSpPr>
        <p:spPr bwMode="auto">
          <a:xfrm>
            <a:off x="4500265" y="3736669"/>
            <a:ext cx="2334825" cy="70441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10" action="ppaction://hlinksldjump"/>
              </a:rPr>
              <a:t>SECRETARIO EJECUTIVO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CARLOS ALONSO RANGEL GÁMEZ.</a:t>
            </a:r>
          </a:p>
          <a:p>
            <a:pPr algn="ctr" defTabSz="1303759" eaLnBrk="1" fontAlgn="auto" hangingPunct="1">
              <a:spcBef>
                <a:spcPts val="0"/>
              </a:spcBef>
              <a:spcAft>
                <a:spcPts val="0"/>
              </a:spcAft>
              <a:defRPr/>
            </a:pPr>
            <a:r>
              <a:rPr lang="es-MX" sz="1100" b="1" dirty="0">
                <a:latin typeface="Calibri" pitchFamily="34" charset="0"/>
                <a:cs typeface="+mn-cs"/>
              </a:rPr>
              <a:t>HMMS01</a:t>
            </a:r>
          </a:p>
        </p:txBody>
      </p:sp>
      <p:sp>
        <p:nvSpPr>
          <p:cNvPr id="2" name="CuadroTexto 1"/>
          <p:cNvSpPr txBox="1"/>
          <p:nvPr/>
        </p:nvSpPr>
        <p:spPr>
          <a:xfrm>
            <a:off x="488780" y="6012904"/>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11"/>
              </a:rPr>
              <a:t>Ley de la CDHEC</a:t>
            </a:r>
            <a:endParaRPr lang="es-ES" sz="1000" dirty="0"/>
          </a:p>
          <a:p>
            <a:pPr algn="ctr"/>
            <a:r>
              <a:rPr lang="es-ES" sz="1000" dirty="0">
                <a:hlinkClick r:id="rId12"/>
              </a:rPr>
              <a:t>Reglamento interno de la CDHEC</a:t>
            </a:r>
            <a:endParaRPr lang="es-ES" sz="1000" dirty="0"/>
          </a:p>
          <a:p>
            <a:pPr algn="ctr"/>
            <a:r>
              <a:rPr lang="es-ES" sz="1000" dirty="0">
                <a:hlinkClick r:id="rId13"/>
              </a:rPr>
              <a:t>Funciones de los Puestos.</a:t>
            </a:r>
            <a:endParaRPr lang="es-ES" sz="1000" dirty="0"/>
          </a:p>
        </p:txBody>
      </p:sp>
      <p:sp>
        <p:nvSpPr>
          <p:cNvPr id="5" name="Flecha derecha 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48 Conector recto"/>
          <p:cNvCxnSpPr/>
          <p:nvPr/>
        </p:nvCxnSpPr>
        <p:spPr>
          <a:xfrm>
            <a:off x="5292725" y="3341592"/>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SÉPTIMA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(Depende de la 2da Visitaduría Regional)</a:t>
            </a:r>
          </a:p>
        </p:txBody>
      </p:sp>
      <p:cxnSp>
        <p:nvCxnSpPr>
          <p:cNvPr id="3" name="122 Conector recto"/>
          <p:cNvCxnSpPr/>
          <p:nvPr/>
        </p:nvCxnSpPr>
        <p:spPr>
          <a:xfrm>
            <a:off x="6372225" y="1728788"/>
            <a:ext cx="0" cy="15843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296955" y="290671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IRIS VANESSA DUARTE GARAY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sp>
        <p:nvSpPr>
          <p:cNvPr id="5" name="AutoShape 3"/>
          <p:cNvSpPr>
            <a:spLocks noChangeArrowheads="1"/>
          </p:cNvSpPr>
          <p:nvPr/>
        </p:nvSpPr>
        <p:spPr bwMode="auto">
          <a:xfrm>
            <a:off x="7181887" y="2886070"/>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SOFIA GARCIA DOMINGUEZ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8" name="Rectángulo redondeado 7">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33088"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6"/>
              </a:rPr>
              <a:t>Ley de la CDHEC</a:t>
            </a:r>
            <a:endParaRPr lang="es-ES" sz="1000" dirty="0"/>
          </a:p>
          <a:p>
            <a:pPr algn="ctr"/>
            <a:r>
              <a:rPr lang="es-ES" sz="1000" dirty="0">
                <a:hlinkClick r:id="rId7"/>
              </a:rPr>
              <a:t>Reglamento interno de la CDHEC</a:t>
            </a:r>
            <a:endParaRPr lang="es-ES" sz="1000" dirty="0"/>
          </a:p>
          <a:p>
            <a:pPr algn="ctr"/>
            <a:r>
              <a:rPr lang="es-ES" sz="1000" dirty="0">
                <a:hlinkClick r:id="rId8"/>
              </a:rPr>
              <a:t>Funciones de los Puestos.</a:t>
            </a:r>
            <a:endParaRPr lang="es-ES" sz="1000" dirty="0"/>
          </a:p>
        </p:txBody>
      </p:sp>
      <p:sp>
        <p:nvSpPr>
          <p:cNvPr id="12" name="Flecha derecha 11">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48 Conector recto"/>
          <p:cNvCxnSpPr/>
          <p:nvPr/>
        </p:nvCxnSpPr>
        <p:spPr>
          <a:xfrm>
            <a:off x="10002277" y="2681075"/>
            <a:ext cx="0" cy="21204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48 Conector recto"/>
          <p:cNvCxnSpPr/>
          <p:nvPr/>
        </p:nvCxnSpPr>
        <p:spPr>
          <a:xfrm>
            <a:off x="1859250" y="3833356"/>
            <a:ext cx="814302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48 Conector recto"/>
          <p:cNvCxnSpPr/>
          <p:nvPr/>
        </p:nvCxnSpPr>
        <p:spPr>
          <a:xfrm>
            <a:off x="5077589" y="216029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a:cxnSpLocks/>
          </p:cNvCxnSpPr>
          <p:nvPr/>
        </p:nvCxnSpPr>
        <p:spPr>
          <a:xfrm flipH="1">
            <a:off x="6158303" y="1016814"/>
            <a:ext cx="5" cy="30156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4103240" y="317703"/>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DIRECCIÓN GENERAL</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ARMANDO MARTÍNEZ RÍOS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sp>
        <p:nvSpPr>
          <p:cNvPr id="5" name="AutoShape 3"/>
          <p:cNvSpPr>
            <a:spLocks noChangeArrowheads="1"/>
          </p:cNvSpPr>
          <p:nvPr/>
        </p:nvSpPr>
        <p:spPr bwMode="auto">
          <a:xfrm>
            <a:off x="4100112" y="17714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COORDINADOR ADMINISTRATIVO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JUAN CARLOS RAMÍREZ SAUCEDO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HMMS02</a:t>
            </a:r>
          </a:p>
        </p:txBody>
      </p:sp>
      <p:sp>
        <p:nvSpPr>
          <p:cNvPr id="8" name="AutoShape 3"/>
          <p:cNvSpPr>
            <a:spLocks noChangeArrowheads="1"/>
          </p:cNvSpPr>
          <p:nvPr/>
        </p:nvSpPr>
        <p:spPr bwMode="auto">
          <a:xfrm>
            <a:off x="487650" y="1785341"/>
            <a:ext cx="2743200" cy="853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RECURSOS MATERIALES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SAIRA DEL PILAR NORIEGA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197100" y="4752578"/>
            <a:ext cx="3324300" cy="113627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MARÍA CONCEPCIÓN SALAZAR HERNÁNDEZ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FIDENCIA MARTÍNEZ LUCIO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0" name="AutoShape 3"/>
          <p:cNvSpPr>
            <a:spLocks noChangeArrowheads="1"/>
          </p:cNvSpPr>
          <p:nvPr/>
        </p:nvSpPr>
        <p:spPr bwMode="auto">
          <a:xfrm>
            <a:off x="4372194" y="3359450"/>
            <a:ext cx="3572219" cy="9478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COORDINADORA DE ENLACE ADMINISTRATIVO </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DIANA DENISE SILOS BASURTO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HMMS04</a:t>
            </a:r>
          </a:p>
        </p:txBody>
      </p:sp>
      <p:sp>
        <p:nvSpPr>
          <p:cNvPr id="20" name="AutoShape 3"/>
          <p:cNvSpPr>
            <a:spLocks noChangeArrowheads="1"/>
          </p:cNvSpPr>
          <p:nvPr/>
        </p:nvSpPr>
        <p:spPr bwMode="auto">
          <a:xfrm>
            <a:off x="8604721" y="1771438"/>
            <a:ext cx="2742921" cy="85368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RECURSOS FINANCIEROS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CRISTINA NUNCIO SUSTAITA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HMM03</a:t>
            </a:r>
          </a:p>
        </p:txBody>
      </p:sp>
      <p:sp>
        <p:nvSpPr>
          <p:cNvPr id="21" name="AutoShape 3"/>
          <p:cNvSpPr>
            <a:spLocks noChangeArrowheads="1"/>
          </p:cNvSpPr>
          <p:nvPr/>
        </p:nvSpPr>
        <p:spPr bwMode="auto">
          <a:xfrm>
            <a:off x="8604721" y="4752578"/>
            <a:ext cx="2940395" cy="9108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ALONDRA NAYELI ZAVALA MEDINA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cxnSp>
        <p:nvCxnSpPr>
          <p:cNvPr id="16" name="48 Conector recto"/>
          <p:cNvCxnSpPr>
            <a:stCxn id="8" idx="2"/>
          </p:cNvCxnSpPr>
          <p:nvPr/>
        </p:nvCxnSpPr>
        <p:spPr>
          <a:xfrm>
            <a:off x="1859250" y="2638541"/>
            <a:ext cx="0" cy="21204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Rectángulo redondeado 8">
            <a:extLst>
              <a:ext uri="{FF2B5EF4-FFF2-40B4-BE49-F238E27FC236}">
                <a16:creationId xmlns:a16="http://schemas.microsoft.com/office/drawing/2014/main" xmlns="" id="{D3457111-CD4B-4314-A72F-318DC86F043C}"/>
              </a:ext>
            </a:extLst>
          </p:cNvPr>
          <p:cNvSpPr/>
          <p:nvPr/>
        </p:nvSpPr>
        <p:spPr>
          <a:xfrm>
            <a:off x="4572273"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3" name="CuadroTexto 22">
            <a:extLst>
              <a:ext uri="{FF2B5EF4-FFF2-40B4-BE49-F238E27FC236}">
                <a16:creationId xmlns:a16="http://schemas.microsoft.com/office/drawing/2014/main" xmlns="" id="{34345603-F2FF-446F-A7B5-5C79B4016D2A}"/>
              </a:ext>
            </a:extLst>
          </p:cNvPr>
          <p:cNvSpPr txBox="1"/>
          <p:nvPr/>
        </p:nvSpPr>
        <p:spPr>
          <a:xfrm>
            <a:off x="4644281"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3"/>
              </a:rPr>
              <a:t>Ley de la CDHEC</a:t>
            </a:r>
            <a:endParaRPr lang="es-ES" sz="1000" dirty="0"/>
          </a:p>
          <a:p>
            <a:pPr algn="ctr"/>
            <a:r>
              <a:rPr lang="es-ES" sz="1000" dirty="0">
                <a:hlinkClick r:id="rId4"/>
              </a:rPr>
              <a:t>Reglamento interno de la CDHEC</a:t>
            </a:r>
            <a:endParaRPr lang="es-ES" sz="1000" dirty="0"/>
          </a:p>
          <a:p>
            <a:pPr algn="ctr"/>
            <a:r>
              <a:rPr lang="es-ES" sz="1000" dirty="0">
                <a:hlinkClick r:id="rId5"/>
              </a:rPr>
              <a:t>Funciones de los Puestos.</a:t>
            </a:r>
            <a:endParaRPr lang="es-ES" sz="1000" dirty="0"/>
          </a:p>
        </p:txBody>
      </p:sp>
      <p:sp>
        <p:nvSpPr>
          <p:cNvPr id="24" name="Flecha derecha 11">
            <a:hlinkClick r:id="" action="ppaction://hlinkshowjump?jump=nextslide"/>
            <a:extLst>
              <a:ext uri="{FF2B5EF4-FFF2-40B4-BE49-F238E27FC236}">
                <a16:creationId xmlns:a16="http://schemas.microsoft.com/office/drawing/2014/main" xmlns="" id="{B71E396A-42F6-44EA-A75B-93C81E5FE012}"/>
              </a:ext>
            </a:extLst>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5" name="Rectángulo redondeado 7">
            <a:hlinkClick r:id="rId6" action="ppaction://hlinksldjump"/>
            <a:extLst>
              <a:ext uri="{FF2B5EF4-FFF2-40B4-BE49-F238E27FC236}">
                <a16:creationId xmlns:a16="http://schemas.microsoft.com/office/drawing/2014/main" xmlns="" id="{DF8F9E0B-554B-40E7-99B8-B7E7AB37CDD0}"/>
              </a:ext>
            </a:extLst>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568443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p:nvPr/>
        </p:nvCxnSpPr>
        <p:spPr>
          <a:xfrm>
            <a:off x="6407944" y="1068784"/>
            <a:ext cx="0" cy="49079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48 Conector recto"/>
          <p:cNvCxnSpPr/>
          <p:nvPr/>
        </p:nvCxnSpPr>
        <p:spPr>
          <a:xfrm>
            <a:off x="4679479" y="5976714"/>
            <a:ext cx="17284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14031" y="2413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SECRETARÍA EJECUTIVA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CARLOS ALONSO RANGEL GAMEZ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cxnSp>
        <p:nvCxnSpPr>
          <p:cNvPr id="6" name="48 Conector recto"/>
          <p:cNvCxnSpPr/>
          <p:nvPr/>
        </p:nvCxnSpPr>
        <p:spPr>
          <a:xfrm>
            <a:off x="5281613" y="2658864"/>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818710" y="2209629"/>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PATRICIA MARÍA DOMÍNGUEZ CORONADO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8" name="48 Conector recto"/>
          <p:cNvCxnSpPr/>
          <p:nvPr/>
        </p:nvCxnSpPr>
        <p:spPr>
          <a:xfrm>
            <a:off x="4380707" y="1656234"/>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15"/>
          <p:cNvSpPr>
            <a:spLocks noChangeArrowheads="1"/>
          </p:cNvSpPr>
          <p:nvPr/>
        </p:nvSpPr>
        <p:spPr bwMode="auto">
          <a:xfrm>
            <a:off x="1441540" y="1223640"/>
            <a:ext cx="2951163" cy="86518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mn-cs"/>
              </a:rPr>
              <a:t>DIRECCION DE INCLUSIÓN</a:t>
            </a:r>
          </a:p>
          <a:p>
            <a:pPr algn="ctr" defTabSz="1303759" eaLnBrk="1" fontAlgn="auto" hangingPunct="1">
              <a:spcBef>
                <a:spcPts val="0"/>
              </a:spcBef>
              <a:spcAft>
                <a:spcPts val="0"/>
              </a:spcAft>
              <a:defRPr/>
            </a:pPr>
            <a:r>
              <a:rPr lang="es-ES_tradnl" sz="1400" dirty="0">
                <a:latin typeface="Calibri" pitchFamily="34" charset="0"/>
                <a:cs typeface="+mn-cs"/>
              </a:rPr>
              <a:t>ING. ERASMO RAMOS GIL</a:t>
            </a:r>
          </a:p>
          <a:p>
            <a:pPr algn="ctr" defTabSz="1303759" eaLnBrk="1" fontAlgn="auto" hangingPunct="1">
              <a:spcBef>
                <a:spcPts val="0"/>
              </a:spcBef>
              <a:spcAft>
                <a:spcPts val="0"/>
              </a:spcAft>
              <a:defRPr/>
            </a:pPr>
            <a:r>
              <a:rPr lang="es-ES_tradnl" sz="1400" b="1" dirty="0">
                <a:latin typeface="Calibri" pitchFamily="34" charset="0"/>
                <a:cs typeface="+mn-cs"/>
              </a:rPr>
              <a:t>HMMS04</a:t>
            </a:r>
          </a:p>
        </p:txBody>
      </p:sp>
      <p:sp>
        <p:nvSpPr>
          <p:cNvPr id="4" name="AutoShape 3"/>
          <p:cNvSpPr>
            <a:spLocks noChangeArrowheads="1"/>
          </p:cNvSpPr>
          <p:nvPr/>
        </p:nvSpPr>
        <p:spPr bwMode="auto">
          <a:xfrm>
            <a:off x="1728391" y="220404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ENRIQUETA PIMENTEL PATIÑO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774236" y="5591883"/>
            <a:ext cx="4116388" cy="9112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PROF. PEDRO ANTONIO VALENCIANO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cxnSp>
        <p:nvCxnSpPr>
          <p:cNvPr id="16" name="48 Conector recto"/>
          <p:cNvCxnSpPr/>
          <p:nvPr/>
        </p:nvCxnSpPr>
        <p:spPr>
          <a:xfrm>
            <a:off x="5430998" y="3799949"/>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580385" y="4991485"/>
            <a:ext cx="17284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utoShape 3"/>
          <p:cNvSpPr>
            <a:spLocks noChangeArrowheads="1"/>
          </p:cNvSpPr>
          <p:nvPr/>
        </p:nvSpPr>
        <p:spPr bwMode="auto">
          <a:xfrm>
            <a:off x="1752600" y="3345131"/>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BLANCA ARACELI OLAIZ MURILLO</a:t>
            </a: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HPR01</a:t>
            </a:r>
          </a:p>
        </p:txBody>
      </p:sp>
      <p:sp>
        <p:nvSpPr>
          <p:cNvPr id="11" name="AutoShape 3"/>
          <p:cNvSpPr>
            <a:spLocks noChangeArrowheads="1"/>
          </p:cNvSpPr>
          <p:nvPr/>
        </p:nvSpPr>
        <p:spPr bwMode="auto">
          <a:xfrm>
            <a:off x="6839992" y="3349842"/>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BRIGITTE DE RUTH LÓPEZ BARBOSA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2" name="AutoShape 3"/>
          <p:cNvSpPr>
            <a:spLocks noChangeArrowheads="1"/>
          </p:cNvSpPr>
          <p:nvPr/>
        </p:nvSpPr>
        <p:spPr bwMode="auto">
          <a:xfrm>
            <a:off x="1752600" y="4470432"/>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RICARDO AGUIRRE SOBERÓN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9" name="Rectángulo redondeado 1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0" name="Rectángulo redondeado 19"/>
          <p:cNvSpPr/>
          <p:nvPr/>
        </p:nvSpPr>
        <p:spPr>
          <a:xfrm>
            <a:off x="7612925"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1" name="CuadroTexto 20"/>
          <p:cNvSpPr txBox="1"/>
          <p:nvPr/>
        </p:nvSpPr>
        <p:spPr>
          <a:xfrm>
            <a:off x="7668617" y="6110587"/>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23" name="Flecha derecha 22">
            <a:hlinkClick r:id="" action="ppaction://hlinkshowjump?jump=nextslide"/>
          </p:cNvPr>
          <p:cNvSpPr/>
          <p:nvPr/>
        </p:nvSpPr>
        <p:spPr>
          <a:xfrm>
            <a:off x="5975896" y="6556511"/>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2" name="AutoShape 3"/>
          <p:cNvSpPr>
            <a:spLocks noChangeArrowheads="1"/>
          </p:cNvSpPr>
          <p:nvPr/>
        </p:nvSpPr>
        <p:spPr bwMode="auto">
          <a:xfrm>
            <a:off x="6836523" y="4467509"/>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MARTHA MARGARITA MARTÍNEZ TAMEZ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COORDINADOR DEL CIEDH</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 LIC LEONOR ADRIANA GOMEZ BARREIRO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HMMS04</a:t>
            </a:r>
          </a:p>
        </p:txBody>
      </p:sp>
      <p:sp>
        <p:nvSpPr>
          <p:cNvPr id="6" name="Rectángulo redondeado 5">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539825"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3"/>
              </a:rPr>
              <a:t>Ley de la CDHEC</a:t>
            </a:r>
            <a:endParaRPr lang="es-ES" sz="1000" dirty="0"/>
          </a:p>
          <a:p>
            <a:pPr algn="ctr"/>
            <a:r>
              <a:rPr lang="es-ES" sz="1000" dirty="0">
                <a:hlinkClick r:id="rId4"/>
              </a:rPr>
              <a:t>Reglamento interno de la CDHEC</a:t>
            </a:r>
            <a:endParaRPr lang="es-ES" sz="1000" dirty="0"/>
          </a:p>
          <a:p>
            <a:pPr algn="ctr"/>
            <a:r>
              <a:rPr lang="es-ES" sz="1000" dirty="0">
                <a:hlinkClick r:id="rId5"/>
              </a:rPr>
              <a:t>Funciones de los Puestos.</a:t>
            </a:r>
            <a:endParaRPr lang="es-ES" sz="1000" dirty="0"/>
          </a:p>
        </p:txBody>
      </p:sp>
      <p:sp>
        <p:nvSpPr>
          <p:cNvPr id="12" name="Flecha derecha 11">
            <a:hlinkClick r:id="" action="ppaction://hlinkshowjump?jump=endshow"/>
          </p:cNvPr>
          <p:cNvSpPr/>
          <p:nvPr/>
        </p:nvSpPr>
        <p:spPr>
          <a:xfrm>
            <a:off x="10123637" y="6408762"/>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a:t>Salir</a:t>
            </a:r>
          </a:p>
        </p:txBody>
      </p:sp>
      <p:cxnSp>
        <p:nvCxnSpPr>
          <p:cNvPr id="7" name="122 Conector recto"/>
          <p:cNvCxnSpPr/>
          <p:nvPr/>
        </p:nvCxnSpPr>
        <p:spPr>
          <a:xfrm>
            <a:off x="6300465" y="2811212"/>
            <a:ext cx="0" cy="1223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4265598" y="4035174"/>
            <a:ext cx="4116387" cy="78530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INVESTIGADOR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LILIANA ARROYO BAUTISTA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232145" y="4104506"/>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2" action="ppaction://hlinksldjump"/>
              </a:rPr>
              <a:t>PROGRAMADOR </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 ELIDA LORENA TAVITA CASTAÑUELA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3"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SECRETARÍA TÉCNICA Y </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TITULAR DE LA UNIDAD DE TRANSPARENCIA</a:t>
            </a:r>
          </a:p>
          <a:p>
            <a:pPr algn="ctr" defTabSz="1303759" eaLnBrk="1" fontAlgn="auto" hangingPunct="1">
              <a:spcBef>
                <a:spcPts val="0"/>
              </a:spcBef>
              <a:spcAft>
                <a:spcPts val="0"/>
              </a:spcAft>
              <a:defRPr/>
            </a:pPr>
            <a:r>
              <a:rPr lang="es-ES_tradnl" sz="1400" dirty="0">
                <a:latin typeface="Calibri" pitchFamily="34" charset="0"/>
              </a:rPr>
              <a:t>MARIA DEL CARMEN VALDÉS GUTIÉRREZ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HMMS02</a:t>
            </a:r>
          </a:p>
        </p:txBody>
      </p:sp>
      <p:cxnSp>
        <p:nvCxnSpPr>
          <p:cNvPr id="4" name="122 Conector recto"/>
          <p:cNvCxnSpPr>
            <a:cxnSpLocks/>
            <a:endCxn id="2" idx="0"/>
          </p:cNvCxnSpPr>
          <p:nvPr/>
        </p:nvCxnSpPr>
        <p:spPr>
          <a:xfrm flipH="1">
            <a:off x="6290339" y="2811212"/>
            <a:ext cx="10126" cy="12932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Rectángulo redondeado 4">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6" name="Flecha derecha 5">
            <a:hlinkClick r:id="" action="ppaction://hlinkshowjump?jump=endshow"/>
          </p:cNvPr>
          <p:cNvSpPr/>
          <p:nvPr/>
        </p:nvSpPr>
        <p:spPr>
          <a:xfrm>
            <a:off x="10332913" y="6336754"/>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a:t>Salir</a:t>
            </a:r>
          </a:p>
        </p:txBody>
      </p:sp>
      <p:sp>
        <p:nvSpPr>
          <p:cNvPr id="7" name="Rectángulo redondeado 6"/>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r>
              <a:rPr lang="es-ES" sz="1000" dirty="0">
                <a:solidFill>
                  <a:srgbClr val="FF0000"/>
                </a:solidFill>
                <a:latin typeface="Arial" panose="020B0604020202020204" pitchFamily="34" charset="0"/>
                <a:cs typeface="Arial" panose="020B0604020202020204" pitchFamily="34" charset="0"/>
              </a:rPr>
              <a:t>Da clic en cada uno de los puestos, para desplegar las funciones o bien da </a:t>
            </a:r>
            <a:r>
              <a:rPr lang="es-ES" sz="1000" dirty="0" err="1">
                <a:solidFill>
                  <a:srgbClr val="FF0000"/>
                </a:solidFill>
                <a:latin typeface="Arial" panose="020B0604020202020204" pitchFamily="34" charset="0"/>
                <a:cs typeface="Arial" panose="020B0604020202020204" pitchFamily="34" charset="0"/>
              </a:rPr>
              <a:t>Click</a:t>
            </a:r>
            <a:r>
              <a:rPr lang="es-ES" sz="1000" dirty="0">
                <a:solidFill>
                  <a:srgbClr val="FF0000"/>
                </a:solidFill>
                <a:latin typeface="Arial" panose="020B0604020202020204" pitchFamily="34" charset="0"/>
                <a:cs typeface="Arial" panose="020B0604020202020204" pitchFamily="34" charset="0"/>
              </a:rPr>
              <a:t> sobre las ligas siguientes:</a:t>
            </a:r>
          </a:p>
          <a:p>
            <a:pPr algn="ctr"/>
            <a:r>
              <a:rPr lang="es-ES" sz="1000" dirty="0">
                <a:latin typeface="Arial" panose="020B0604020202020204" pitchFamily="34" charset="0"/>
                <a:cs typeface="Arial" panose="020B0604020202020204" pitchFamily="34" charset="0"/>
                <a:hlinkClick r:id="rId4"/>
              </a:rPr>
              <a:t>Ley de la CDHEC</a:t>
            </a:r>
            <a:endParaRPr lang="es-ES" sz="1000" dirty="0">
              <a:latin typeface="Arial" panose="020B0604020202020204" pitchFamily="34" charset="0"/>
              <a:cs typeface="Arial" panose="020B0604020202020204" pitchFamily="34" charset="0"/>
            </a:endParaRPr>
          </a:p>
          <a:p>
            <a:pPr algn="ctr"/>
            <a:r>
              <a:rPr lang="es-ES" sz="1000" dirty="0">
                <a:latin typeface="Arial" panose="020B0604020202020204" pitchFamily="34" charset="0"/>
                <a:cs typeface="Arial" panose="020B0604020202020204" pitchFamily="34" charset="0"/>
                <a:hlinkClick r:id="rId5"/>
              </a:rPr>
              <a:t>Reglamento interno de la CDHEC</a:t>
            </a:r>
            <a:endParaRPr lang="es-ES" sz="1000" dirty="0">
              <a:latin typeface="Arial" panose="020B0604020202020204" pitchFamily="34" charset="0"/>
              <a:cs typeface="Arial" panose="020B0604020202020204" pitchFamily="34" charset="0"/>
            </a:endParaRPr>
          </a:p>
          <a:p>
            <a:pPr algn="ctr"/>
            <a:r>
              <a:rPr lang="es-ES" sz="1000" dirty="0">
                <a:latin typeface="Arial" panose="020B0604020202020204" pitchFamily="34" charset="0"/>
                <a:cs typeface="Arial" panose="020B0604020202020204" pitchFamily="34" charset="0"/>
                <a:hlinkClick r:id="rId6"/>
              </a:rPr>
              <a:t>Funciones de los Puestos.</a:t>
            </a:r>
            <a:endParaRPr lang="es-E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0659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Rectángulo redondeado 9">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2" name="CuadroTexto 11"/>
          <p:cNvSpPr txBox="1"/>
          <p:nvPr/>
        </p:nvSpPr>
        <p:spPr>
          <a:xfrm>
            <a:off x="247751" y="1080170"/>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946155" y="432098"/>
            <a:ext cx="2232248" cy="569387"/>
          </a:xfrm>
          <a:prstGeom prst="rect">
            <a:avLst/>
          </a:prstGeom>
          <a:noFill/>
        </p:spPr>
        <p:txBody>
          <a:bodyPr wrap="square" rtlCol="0">
            <a:spAutoFit/>
          </a:bodyPr>
          <a:lstStyle/>
          <a:p>
            <a:r>
              <a:rPr lang="es-ES" dirty="0"/>
              <a:t>Presidente</a:t>
            </a:r>
          </a:p>
        </p:txBody>
      </p:sp>
    </p:spTree>
    <p:extLst>
      <p:ext uri="{BB962C8B-B14F-4D97-AF65-F5344CB8AC3E}">
        <p14:creationId xmlns:p14="http://schemas.microsoft.com/office/powerpoint/2010/main" val="10916500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900" dirty="0"/>
              <a:t>Anterior</a:t>
            </a:r>
          </a:p>
        </p:txBody>
      </p:sp>
      <p:sp>
        <p:nvSpPr>
          <p:cNvPr id="5" name="CuadroTexto 4"/>
          <p:cNvSpPr txBox="1"/>
          <p:nvPr/>
        </p:nvSpPr>
        <p:spPr>
          <a:xfrm>
            <a:off x="1115889" y="2232298"/>
            <a:ext cx="10081120" cy="3107967"/>
          </a:xfrm>
          <a:prstGeom prst="rect">
            <a:avLst/>
          </a:prstGeom>
          <a:noFill/>
        </p:spPr>
        <p:txBody>
          <a:bodyPr wrap="square" rtlCol="0">
            <a:spAutoFit/>
          </a:bodyPr>
          <a:lstStyle/>
          <a:p>
            <a:pPr algn="just">
              <a:lnSpc>
                <a:spcPct val="150000"/>
              </a:lnSpc>
            </a:pPr>
            <a:r>
              <a:rPr lang="es-ES" sz="11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4536269" y="942831"/>
            <a:ext cx="3240360" cy="569387"/>
          </a:xfrm>
          <a:prstGeom prst="rect">
            <a:avLst/>
          </a:prstGeom>
          <a:noFill/>
        </p:spPr>
        <p:txBody>
          <a:bodyPr wrap="square" rtlCol="0">
            <a:spAutoFit/>
          </a:bodyPr>
          <a:lstStyle/>
          <a:p>
            <a:r>
              <a:rPr lang="es-ES" dirty="0"/>
              <a:t>Visitador General</a:t>
            </a:r>
          </a:p>
        </p:txBody>
      </p:sp>
    </p:spTree>
    <p:extLst>
      <p:ext uri="{BB962C8B-B14F-4D97-AF65-F5344CB8AC3E}">
        <p14:creationId xmlns:p14="http://schemas.microsoft.com/office/powerpoint/2010/main" val="18785881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0"/>
            <a:ext cx="11017224" cy="4377545"/>
          </a:xfrm>
          <a:prstGeom prst="rect">
            <a:avLst/>
          </a:prstGeom>
          <a:noFill/>
        </p:spPr>
        <p:txBody>
          <a:bodyPr wrap="square" rtlCol="0">
            <a:spAutoFit/>
          </a:bodyPr>
          <a:lstStyle/>
          <a:p>
            <a:pPr algn="just">
              <a:lnSpc>
                <a:spcPct val="150000"/>
              </a:lnSpc>
            </a:pPr>
            <a:r>
              <a:rPr lang="es-ES" sz="11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5" name="CuadroTexto 4"/>
          <p:cNvSpPr txBox="1"/>
          <p:nvPr/>
        </p:nvSpPr>
        <p:spPr>
          <a:xfrm>
            <a:off x="4536269" y="942831"/>
            <a:ext cx="3240360" cy="569387"/>
          </a:xfrm>
          <a:prstGeom prst="rect">
            <a:avLst/>
          </a:prstGeom>
          <a:noFill/>
        </p:spPr>
        <p:txBody>
          <a:bodyPr wrap="square" rtlCol="0">
            <a:spAutoFit/>
          </a:bodyPr>
          <a:lstStyle/>
          <a:p>
            <a:r>
              <a:rPr lang="es-ES" dirty="0"/>
              <a:t>Director General</a:t>
            </a:r>
          </a:p>
        </p:txBody>
      </p:sp>
    </p:spTree>
    <p:extLst>
      <p:ext uri="{BB962C8B-B14F-4D97-AF65-F5344CB8AC3E}">
        <p14:creationId xmlns:p14="http://schemas.microsoft.com/office/powerpoint/2010/main" val="1771276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2600135"/>
          </a:xfrm>
          <a:prstGeom prst="rect">
            <a:avLst/>
          </a:prstGeom>
          <a:noFill/>
        </p:spPr>
        <p:txBody>
          <a:bodyPr wrap="square" rtlCol="0">
            <a:spAutoFit/>
          </a:bodyPr>
          <a:lstStyle/>
          <a:p>
            <a:pPr algn="just">
              <a:lnSpc>
                <a:spcPct val="150000"/>
              </a:lnSpc>
            </a:pPr>
            <a:r>
              <a:rPr lang="es-ES" sz="11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a:t>Secretario Técnico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9588304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568810"/>
          </a:xfrm>
          <a:prstGeom prst="rect">
            <a:avLst/>
          </a:prstGeom>
          <a:noFill/>
        </p:spPr>
        <p:txBody>
          <a:bodyPr wrap="square" rtlCol="0">
            <a:spAutoFit/>
          </a:bodyPr>
          <a:lstStyle/>
          <a:p>
            <a:pPr algn="just">
              <a:lnSpc>
                <a:spcPct val="150000"/>
              </a:lnSpc>
            </a:pPr>
            <a:r>
              <a:rPr lang="es-ES" sz="11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a:t>Contralor Interno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0040342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48 Conector recto"/>
          <p:cNvCxnSpPr/>
          <p:nvPr/>
        </p:nvCxnSpPr>
        <p:spPr>
          <a:xfrm>
            <a:off x="5220345" y="3744467"/>
            <a:ext cx="1169739" cy="4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122 Conector recto"/>
          <p:cNvCxnSpPr>
            <a:endCxn id="7" idx="0"/>
          </p:cNvCxnSpPr>
          <p:nvPr/>
        </p:nvCxnSpPr>
        <p:spPr>
          <a:xfrm>
            <a:off x="6390084" y="1152178"/>
            <a:ext cx="17860" cy="48378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459264"/>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hlinkClick r:id="rId2" action="ppaction://hlinksldjump"/>
              </a:rPr>
              <a:t>PRESIDENTE</a:t>
            </a:r>
            <a:endParaRPr lang="es-ES" sz="1400" b="1" dirty="0">
              <a:latin typeface="Calibri" pitchFamily="34" charset="0"/>
            </a:endParaRPr>
          </a:p>
          <a:p>
            <a:pPr algn="ctr" defTabSz="1564509" eaLnBrk="1" fontAlgn="auto" hangingPunct="1">
              <a:spcBef>
                <a:spcPts val="0"/>
              </a:spcBef>
              <a:spcAft>
                <a:spcPts val="0"/>
              </a:spcAft>
              <a:defRPr/>
            </a:pPr>
            <a:r>
              <a:rPr lang="es-ES" sz="1400" dirty="0">
                <a:latin typeface="Calibri" pitchFamily="34" charset="0"/>
              </a:rPr>
              <a:t>DR. HUGO MORALES VALDES</a:t>
            </a:r>
          </a:p>
          <a:p>
            <a:pPr algn="ctr" defTabSz="1564509" eaLnBrk="1" fontAlgn="auto" hangingPunct="1">
              <a:spcBef>
                <a:spcPts val="0"/>
              </a:spcBef>
              <a:spcAft>
                <a:spcPts val="0"/>
              </a:spcAft>
              <a:defRPr/>
            </a:pPr>
            <a:r>
              <a:rPr lang="es-MX" sz="1400" b="1" dirty="0">
                <a:latin typeface="Calibri" pitchFamily="34" charset="0"/>
              </a:rPr>
              <a:t>HMST01</a:t>
            </a:r>
            <a:endParaRPr lang="es-ES" sz="1400" b="1" dirty="0">
              <a:latin typeface="Calibri" pitchFamily="34" charset="0"/>
            </a:endParaRPr>
          </a:p>
        </p:txBody>
      </p:sp>
      <p:cxnSp>
        <p:nvCxnSpPr>
          <p:cNvPr id="5" name="48 Conector recto"/>
          <p:cNvCxnSpPr/>
          <p:nvPr/>
        </p:nvCxnSpPr>
        <p:spPr>
          <a:xfrm>
            <a:off x="5273136" y="4968602"/>
            <a:ext cx="232347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1996914"/>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 sz="1400" b="1" u="sng" dirty="0">
                <a:solidFill>
                  <a:srgbClr val="0000FF"/>
                </a:solidFill>
                <a:latin typeface="Calibri" pitchFamily="34" charset="0"/>
              </a:rPr>
              <a:t>COORDINADORA DEL DESPACHO DE LA PRESIDENCIA</a:t>
            </a:r>
            <a:endParaRPr lang="es-ES_tradnl" sz="1400" b="1" u="sng" dirty="0">
              <a:solidFill>
                <a:srgbClr val="0000FF"/>
              </a:solidFill>
              <a:latin typeface="Calibri"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ELSA MARIA DEL PILAR FLORES VELÁZQUEZ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 </a:t>
            </a:r>
          </a:p>
        </p:txBody>
      </p:sp>
      <p:sp>
        <p:nvSpPr>
          <p:cNvPr id="7" name="AutoShape 3"/>
          <p:cNvSpPr>
            <a:spLocks noChangeArrowheads="1"/>
          </p:cNvSpPr>
          <p:nvPr/>
        </p:nvSpPr>
        <p:spPr bwMode="auto">
          <a:xfrm>
            <a:off x="4349750" y="599006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CHOFER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MARIO ALBERTO CARRANZA SÁNCHEZ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a:latin typeface="Calibri" pitchFamily="34" charset="0"/>
                <a:cs typeface="Arial" panose="020B0604020202020204" pitchFamily="34" charset="0"/>
              </a:rPr>
              <a:t>HPR03</a:t>
            </a:r>
            <a:endParaRPr lang="es-MX" sz="1400" b="1" dirty="0">
              <a:latin typeface="Calibri" pitchFamily="34" charset="0"/>
              <a:cs typeface="Arial" panose="020B0604020202020204" pitchFamily="34" charset="0"/>
            </a:endParaRPr>
          </a:p>
        </p:txBody>
      </p:sp>
      <p:sp>
        <p:nvSpPr>
          <p:cNvPr id="9" name="Rectángulo redondeado 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2" name="AutoShape 3"/>
          <p:cNvSpPr>
            <a:spLocks noChangeArrowheads="1"/>
          </p:cNvSpPr>
          <p:nvPr/>
        </p:nvSpPr>
        <p:spPr bwMode="auto">
          <a:xfrm>
            <a:off x="7596609" y="4514983"/>
            <a:ext cx="3744416"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7" action="ppaction://hlinksldjump"/>
              </a:rPr>
              <a:t>COORDINACIÓN DE SISTEMAS</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OCTAVIO DE JESÚS GOMEZ ESCOBEDO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755849" y="4514983"/>
            <a:ext cx="4517287"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ASISTENCIA PRESIDENCIA/COORDINACION DEL DESPACHO</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DINORAH CASTILLO RIVERA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HPR02</a:t>
            </a:r>
          </a:p>
        </p:txBody>
      </p:sp>
      <p:sp>
        <p:nvSpPr>
          <p:cNvPr id="16" name="AutoShape 3"/>
          <p:cNvSpPr>
            <a:spLocks noChangeArrowheads="1"/>
          </p:cNvSpPr>
          <p:nvPr/>
        </p:nvSpPr>
        <p:spPr bwMode="auto">
          <a:xfrm>
            <a:off x="755849" y="3272820"/>
            <a:ext cx="4481807"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ASISTENCIA PRESIDENCIA/COORDINACIÓN DEL DESPACHO</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CARMINA MONSERRAT MONTENEGRO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38"/>
            <a:ext cx="11017224" cy="1330557"/>
          </a:xfrm>
          <a:prstGeom prst="rect">
            <a:avLst/>
          </a:prstGeom>
          <a:noFill/>
        </p:spPr>
        <p:txBody>
          <a:bodyPr wrap="square" rtlCol="0">
            <a:spAutoFit/>
          </a:bodyPr>
          <a:lstStyle/>
          <a:p>
            <a:pPr algn="just">
              <a:lnSpc>
                <a:spcPct val="150000"/>
              </a:lnSpc>
            </a:pPr>
            <a:r>
              <a:rPr lang="es-ES" sz="11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3924201" y="942831"/>
            <a:ext cx="4032448" cy="569387"/>
          </a:xfrm>
          <a:prstGeom prst="rect">
            <a:avLst/>
          </a:prstGeom>
          <a:noFill/>
        </p:spPr>
        <p:txBody>
          <a:bodyPr wrap="square" rtlCol="0">
            <a:spAutoFit/>
          </a:bodyPr>
          <a:lstStyle/>
          <a:p>
            <a:r>
              <a:rPr lang="es-ES" dirty="0"/>
              <a:t>Coordinador Jurídico</a:t>
            </a:r>
          </a:p>
        </p:txBody>
      </p:sp>
      <p:sp>
        <p:nvSpPr>
          <p:cNvPr id="5" name="Rectángulo redondeado 4">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6366560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1107996"/>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a:t>
            </a:r>
            <a:r>
              <a:rPr lang="es-MX" sz="1100" dirty="0">
                <a:latin typeface="Arial"/>
                <a:ea typeface="Calibri"/>
                <a:cs typeface="Times New Roman"/>
              </a:rPr>
              <a:t>V. Auxiliar al Contralor Interno en la formulación de balances y estados contables y financieros de la Comisión. VI. Establecer mecanismos, medidas y acciones de racionalidad, austeridad y disciplina presupuestal. VII. Efectuar los movimientos de altas, bajas y pagos quincenales al personal de la Comisión. VIII. Formar, controlar y custodiar los expedientes del personal de la Comisión, </a:t>
            </a:r>
            <a:r>
              <a:rPr lang="es-ES" sz="1100" dirty="0"/>
              <a:t>IX.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Coordinador Administrativo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600164"/>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a:latin typeface="Arial"/>
                <a:ea typeface="Calibri"/>
                <a:cs typeface="Times New Roman"/>
              </a:rPr>
              <a:t>VII. Efectuar los movimientos de altas, bajas y pagos quincenales al personal de la Comisión. VIII. Formar, controlar y custodiar los expedientes del personal de la Comisión</a:t>
            </a:r>
            <a:r>
              <a:rPr lang="es-ES" sz="1100" dirty="0"/>
              <a:t>.</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Humanos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938719"/>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a:t>
            </a:r>
            <a:r>
              <a:rPr lang="es-MX" sz="1100" dirty="0">
                <a:latin typeface="Arial"/>
                <a:ea typeface="Calibri"/>
                <a:cs typeface="Times New Roman"/>
              </a:rPr>
              <a:t>. VI. Establecer mecanismos, medidas y acciones de racionalidad, austeridad y disciplina presupuestal. </a:t>
            </a:r>
            <a:r>
              <a:rPr lang="es-ES" sz="1100" dirty="0"/>
              <a:t>IX.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Materiales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430887"/>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a:latin typeface="Arial"/>
                <a:ea typeface="Calibri"/>
                <a:cs typeface="Times New Roman"/>
              </a:rPr>
              <a:t>VI. Establecer mecanismos, medidas y acciones de racionalidad, austeridad y disciplina presupuestal. </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Financieros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507079"/>
            <a:ext cx="11017224" cy="5139292"/>
          </a:xfrm>
          <a:prstGeom prst="rect">
            <a:avLst/>
          </a:prstGeom>
          <a:noFill/>
        </p:spPr>
        <p:txBody>
          <a:bodyPr wrap="square" rtlCol="0">
            <a:spAutoFit/>
          </a:bodyPr>
          <a:lstStyle/>
          <a:p>
            <a:pPr algn="just">
              <a:lnSpc>
                <a:spcPct val="150000"/>
              </a:lnSpc>
            </a:pPr>
            <a:r>
              <a:rPr lang="es-ES" sz="1100" dirty="0"/>
              <a:t>ARTÍCULO 50.- El Consejo tiene las siguientes atribuciones:  </a:t>
            </a:r>
          </a:p>
          <a:p>
            <a:pPr algn="just">
              <a:lnSpc>
                <a:spcPct val="150000"/>
              </a:lnSpc>
            </a:pPr>
            <a:r>
              <a:rPr lang="es-ES" sz="1100" dirty="0"/>
              <a:t>a. Establecer los lineamientos generales para el funcionamiento de la Comisión;  </a:t>
            </a:r>
          </a:p>
          <a:p>
            <a:pPr algn="just">
              <a:lnSpc>
                <a:spcPct val="150000"/>
              </a:lnSpc>
            </a:pPr>
            <a:r>
              <a:rPr lang="es-ES" sz="1100" dirty="0"/>
              <a:t>b. Aprobar y expedir el reglamento interior de la Comisión, así como todas aquellas otras disposiciones que sean necesarias para su funcionamiento;  </a:t>
            </a:r>
          </a:p>
          <a:p>
            <a:pPr algn="just">
              <a:lnSpc>
                <a:spcPct val="150000"/>
              </a:lnSpc>
            </a:pPr>
            <a:r>
              <a:rPr lang="es-ES" sz="11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100" dirty="0"/>
              <a:t>c. Conocer y aprobar, previamente a su publicación, el informe que deberá formular anualmente el Presidente, para dar a conocer las actividades de la Comisión;  </a:t>
            </a:r>
          </a:p>
          <a:p>
            <a:pPr algn="just">
              <a:lnSpc>
                <a:spcPct val="150000"/>
              </a:lnSpc>
            </a:pPr>
            <a:r>
              <a:rPr lang="es-ES" sz="1100" dirty="0"/>
              <a:t>d. Conocer de las propuestas de recomendación que someta a su consideración el Presidente;  </a:t>
            </a:r>
          </a:p>
          <a:p>
            <a:pPr algn="just">
              <a:lnSpc>
                <a:spcPct val="150000"/>
              </a:lnSpc>
            </a:pPr>
            <a:r>
              <a:rPr lang="es-ES" sz="1100" dirty="0"/>
              <a:t>e. Pedir información adicional sobre los asuntos que se encuentren en trámite o hayan sido resueltos por la Comisión;  </a:t>
            </a:r>
          </a:p>
          <a:p>
            <a:pPr algn="just">
              <a:lnSpc>
                <a:spcPct val="150000"/>
              </a:lnSpc>
            </a:pPr>
            <a:r>
              <a:rPr lang="es-ES" sz="1100" dirty="0"/>
              <a:t>(REFORMADO, P.O. 12 DE ABRIL DE 2013) f. Conocer el informe del Presidente, respecto al ejercicio presupuestal anual;  </a:t>
            </a:r>
          </a:p>
          <a:p>
            <a:pPr algn="just">
              <a:lnSpc>
                <a:spcPct val="150000"/>
              </a:lnSpc>
            </a:pPr>
            <a:r>
              <a:rPr lang="es-ES" sz="1100" dirty="0"/>
              <a:t>g. Aprobar el establecimiento y operación de las Visitadurías de la Comisión;  </a:t>
            </a:r>
          </a:p>
          <a:p>
            <a:pPr algn="just">
              <a:lnSpc>
                <a:spcPct val="150000"/>
              </a:lnSpc>
            </a:pPr>
            <a:r>
              <a:rPr lang="es-ES" sz="1100" dirty="0"/>
              <a:t>h. Aprobar la designación del Contralor, a propuesta del Presidente;  </a:t>
            </a:r>
          </a:p>
          <a:p>
            <a:pPr algn="just">
              <a:lnSpc>
                <a:spcPct val="150000"/>
              </a:lnSpc>
            </a:pPr>
            <a:r>
              <a:rPr lang="es-ES" sz="1100" dirty="0"/>
              <a:t>i. Acordar el funcionamiento e integración de las comisiones del Consejo;  </a:t>
            </a:r>
          </a:p>
          <a:p>
            <a:pPr algn="just">
              <a:lnSpc>
                <a:spcPct val="150000"/>
              </a:lnSpc>
            </a:pPr>
            <a:r>
              <a:rPr lang="es-ES" sz="1100" dirty="0"/>
              <a:t>j. Aprobar el Estatuto del Servicio Profesional de Carrera y el Código de Ética de la Comisión.   </a:t>
            </a:r>
          </a:p>
          <a:p>
            <a:pPr algn="just">
              <a:lnSpc>
                <a:spcPct val="150000"/>
              </a:lnSpc>
            </a:pPr>
            <a:r>
              <a:rPr lang="es-ES" sz="11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1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100" dirty="0"/>
              <a:t>k. Las demás que le confiera esta ley, el reglamento de la misma y demás disposiciones aplicables. </a:t>
            </a:r>
          </a:p>
        </p:txBody>
      </p:sp>
      <p:sp>
        <p:nvSpPr>
          <p:cNvPr id="3" name="CuadroTexto 2"/>
          <p:cNvSpPr txBox="1"/>
          <p:nvPr/>
        </p:nvSpPr>
        <p:spPr>
          <a:xfrm>
            <a:off x="3996209" y="580221"/>
            <a:ext cx="3600400" cy="569387"/>
          </a:xfrm>
          <a:prstGeom prst="rect">
            <a:avLst/>
          </a:prstGeom>
          <a:noFill/>
        </p:spPr>
        <p:txBody>
          <a:bodyPr wrap="square" rtlCol="0">
            <a:spAutoFit/>
          </a:bodyPr>
          <a:lstStyle/>
          <a:p>
            <a:r>
              <a:rPr lang="es-ES" dirty="0"/>
              <a:t>Consejo Consultivo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9581409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361882"/>
          </a:xfrm>
          <a:prstGeom prst="rect">
            <a:avLst/>
          </a:prstGeom>
          <a:noFill/>
        </p:spPr>
        <p:txBody>
          <a:bodyPr wrap="square" rtlCol="0">
            <a:spAutoFit/>
          </a:bodyPr>
          <a:lstStyle/>
          <a:p>
            <a:pPr algn="just">
              <a:lnSpc>
                <a:spcPct val="150000"/>
              </a:lnSpc>
            </a:pPr>
            <a:r>
              <a:rPr lang="es-ES" sz="11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2700065" y="1008162"/>
            <a:ext cx="6048672" cy="569387"/>
          </a:xfrm>
          <a:prstGeom prst="rect">
            <a:avLst/>
          </a:prstGeom>
          <a:noFill/>
        </p:spPr>
        <p:txBody>
          <a:bodyPr wrap="square" rtlCol="0">
            <a:spAutoFit/>
          </a:bodyPr>
          <a:lstStyle/>
          <a:p>
            <a:r>
              <a:rPr lang="es-ES" dirty="0"/>
              <a:t>Visitaduría Regional e Itinerante</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6208680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a:t>IV.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4068217" y="944538"/>
            <a:ext cx="3240360" cy="569387"/>
          </a:xfrm>
          <a:prstGeom prst="rect">
            <a:avLst/>
          </a:prstGeom>
          <a:noFill/>
        </p:spPr>
        <p:txBody>
          <a:bodyPr wrap="square" rtlCol="0">
            <a:spAutoFit/>
          </a:bodyPr>
          <a:lstStyle/>
          <a:p>
            <a:r>
              <a:rPr lang="es-ES" dirty="0"/>
              <a:t>Visitador Adjunto</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1635738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3107967"/>
          </a:xfrm>
          <a:prstGeom prst="rect">
            <a:avLst/>
          </a:prstGeom>
          <a:noFill/>
        </p:spPr>
        <p:txBody>
          <a:bodyPr wrap="square" rtlCol="0">
            <a:spAutoFit/>
          </a:bodyPr>
          <a:lstStyle/>
          <a:p>
            <a:pPr algn="just">
              <a:lnSpc>
                <a:spcPct val="150000"/>
              </a:lnSpc>
            </a:pPr>
            <a:r>
              <a:rPr lang="es-ES" sz="1100" dirty="0"/>
              <a:t>ARTÍCULO 60 TER.- El Centro de Investigación y Estudios de Derechos Humanos tendrá las siguientes atribuciones:  </a:t>
            </a:r>
          </a:p>
          <a:p>
            <a:pPr algn="just">
              <a:lnSpc>
                <a:spcPct val="150000"/>
              </a:lnSpc>
            </a:pPr>
            <a:r>
              <a:rPr lang="es-ES" sz="1100" dirty="0"/>
              <a:t>I. Realizar investigación académica e interdisciplinaria en materia de derechos humanos;  </a:t>
            </a:r>
          </a:p>
          <a:p>
            <a:pPr algn="just">
              <a:lnSpc>
                <a:spcPct val="150000"/>
              </a:lnSpc>
            </a:pPr>
            <a:r>
              <a:rPr lang="es-ES" sz="1100" dirty="0"/>
              <a:t>II. Promover el intercambio académico con instituciones nacionales e internacionales;  </a:t>
            </a:r>
          </a:p>
          <a:p>
            <a:pPr algn="just">
              <a:lnSpc>
                <a:spcPct val="150000"/>
              </a:lnSpc>
            </a:pPr>
            <a:r>
              <a:rPr lang="es-ES" sz="1100" dirty="0"/>
              <a:t>III. Ofrecer programas de formación especializada en relación a los derechos humanos, en colaboración con otros organismos o instituciones académicas en la materia;  </a:t>
            </a:r>
          </a:p>
          <a:p>
            <a:pPr algn="just">
              <a:lnSpc>
                <a:spcPct val="150000"/>
              </a:lnSpc>
            </a:pPr>
            <a:r>
              <a:rPr lang="es-ES" sz="1100" dirty="0"/>
              <a:t>IV. Promover la divulgación académica y facilitar el acceso a la información científica actualizada de los avances en investigación acerca de los derechos humanos; </a:t>
            </a:r>
          </a:p>
          <a:p>
            <a:pPr algn="just">
              <a:lnSpc>
                <a:spcPct val="150000"/>
              </a:lnSpc>
            </a:pPr>
            <a:r>
              <a:rPr lang="es-ES" sz="1100" dirty="0"/>
              <a:t>V.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100" dirty="0"/>
              <a:t>VI. Organizar el material y supervisar la publicación de la Gaceta;  </a:t>
            </a:r>
          </a:p>
          <a:p>
            <a:pPr algn="just">
              <a:lnSpc>
                <a:spcPct val="150000"/>
              </a:lnSpc>
            </a:pPr>
            <a:r>
              <a:rPr lang="es-ES" sz="1100" dirty="0"/>
              <a:t>VII. Programar y coordinar la edición de las publicaciones que realice la Comisión;  </a:t>
            </a:r>
          </a:p>
          <a:p>
            <a:pPr algn="just">
              <a:lnSpc>
                <a:spcPct val="150000"/>
              </a:lnSpc>
            </a:pPr>
            <a:r>
              <a:rPr lang="es-ES" sz="1100" dirty="0"/>
              <a:t>VIII. Realizar la difusión y distribución de las publicaciones de la Comisión;  </a:t>
            </a:r>
          </a:p>
          <a:p>
            <a:pPr algn="just">
              <a:lnSpc>
                <a:spcPct val="150000"/>
              </a:lnSpc>
            </a:pPr>
            <a:r>
              <a:rPr lang="es-ES" sz="1100" dirty="0"/>
              <a:t>IX. Colaborar con las instancias competentes en la elaboración del Informe Anual de Actividades de la Comisión; y  </a:t>
            </a:r>
          </a:p>
          <a:p>
            <a:pPr algn="just">
              <a:lnSpc>
                <a:spcPct val="150000"/>
              </a:lnSpc>
            </a:pPr>
            <a:r>
              <a:rPr lang="es-ES" sz="1100" dirty="0"/>
              <a:t>X. Las demás que le confieran las disposiciones legales, así como aquellas que le asigne el Presidente. </a:t>
            </a:r>
          </a:p>
        </p:txBody>
      </p:sp>
      <p:sp>
        <p:nvSpPr>
          <p:cNvPr id="3" name="CuadroTexto 2"/>
          <p:cNvSpPr txBox="1"/>
          <p:nvPr/>
        </p:nvSpPr>
        <p:spPr>
          <a:xfrm>
            <a:off x="3852193" y="942831"/>
            <a:ext cx="4104456" cy="569387"/>
          </a:xfrm>
          <a:prstGeom prst="rect">
            <a:avLst/>
          </a:prstGeom>
          <a:noFill/>
        </p:spPr>
        <p:txBody>
          <a:bodyPr wrap="square" rtlCol="0">
            <a:spAutoFit/>
          </a:bodyPr>
          <a:lstStyle/>
          <a:p>
            <a:r>
              <a:rPr lang="es-ES" dirty="0"/>
              <a:t>Encargado del CIEDH</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9990203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a:t>IV.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2772073" y="944538"/>
            <a:ext cx="5328592" cy="569387"/>
          </a:xfrm>
          <a:prstGeom prst="rect">
            <a:avLst/>
          </a:prstGeom>
          <a:noFill/>
        </p:spPr>
        <p:txBody>
          <a:bodyPr wrap="square" rtlCol="0">
            <a:spAutoFit/>
          </a:bodyPr>
          <a:lstStyle/>
          <a:p>
            <a:r>
              <a:rPr lang="es-ES" dirty="0"/>
              <a:t>Unidad de Revisión y Control</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1357331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48 Conector recto"/>
          <p:cNvCxnSpPr/>
          <p:nvPr/>
        </p:nvCxnSpPr>
        <p:spPr>
          <a:xfrm>
            <a:off x="5045869" y="2376314"/>
            <a:ext cx="5035550" cy="2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48 Conector recto">
            <a:extLst>
              <a:ext uri="{FF2B5EF4-FFF2-40B4-BE49-F238E27FC236}">
                <a16:creationId xmlns:a16="http://schemas.microsoft.com/office/drawing/2014/main" xmlns="" id="{3BBF559C-0DB4-45A2-9CCE-8FD5075712A1}"/>
              </a:ext>
            </a:extLst>
          </p:cNvPr>
          <p:cNvCxnSpPr/>
          <p:nvPr/>
        </p:nvCxnSpPr>
        <p:spPr>
          <a:xfrm>
            <a:off x="4678983" y="3390223"/>
            <a:ext cx="378715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318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VISITADURÍA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GABRIELA NOGUEZ SANDOVAL</a:t>
            </a:r>
          </a:p>
          <a:p>
            <a:pPr algn="ctr" defTabSz="1303759" eaLnBrk="1" fontAlgn="auto" hangingPunct="1">
              <a:spcBef>
                <a:spcPts val="0"/>
              </a:spcBef>
              <a:spcAft>
                <a:spcPts val="0"/>
              </a:spcAft>
              <a:defRPr/>
            </a:pPr>
            <a:r>
              <a:rPr lang="es-ES_tradnl" sz="1400" b="1" dirty="0">
                <a:latin typeface="Calibri" pitchFamily="34" charset="0"/>
              </a:rPr>
              <a:t>HMMS01</a:t>
            </a:r>
          </a:p>
        </p:txBody>
      </p:sp>
      <p:cxnSp>
        <p:nvCxnSpPr>
          <p:cNvPr id="3" name="122 Conector recto"/>
          <p:cNvCxnSpPr>
            <a:cxnSpLocks/>
            <a:stCxn id="2" idx="2"/>
          </p:cNvCxnSpPr>
          <p:nvPr/>
        </p:nvCxnSpPr>
        <p:spPr>
          <a:xfrm flipH="1">
            <a:off x="6403181" y="1541463"/>
            <a:ext cx="4763" cy="38376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045869" y="4269307"/>
            <a:ext cx="2550740" cy="10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6403181" y="5379067"/>
            <a:ext cx="10501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948488" y="2974796"/>
            <a:ext cx="4104000"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SEGUNDA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MIGUEL ANGEL URRUTIA DE LA TORRE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4" name="AutoShape 3"/>
          <p:cNvSpPr>
            <a:spLocks noChangeArrowheads="1"/>
          </p:cNvSpPr>
          <p:nvPr/>
        </p:nvSpPr>
        <p:spPr bwMode="auto">
          <a:xfrm>
            <a:off x="987680" y="1895229"/>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PRIMERA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JAIME IVÁN RODRÍGUEZ LOZANO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974294" y="2909735"/>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TERCERA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JESÚS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9" name="AutoShape 3"/>
          <p:cNvSpPr>
            <a:spLocks noChangeArrowheads="1"/>
          </p:cNvSpPr>
          <p:nvPr/>
        </p:nvSpPr>
        <p:spPr bwMode="auto">
          <a:xfrm>
            <a:off x="6951223" y="3939546"/>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CUARTA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ÁNGEL SAN MIGUEL GARZA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0" name="AutoShape 3"/>
          <p:cNvSpPr>
            <a:spLocks noChangeArrowheads="1"/>
          </p:cNvSpPr>
          <p:nvPr/>
        </p:nvSpPr>
        <p:spPr bwMode="auto">
          <a:xfrm>
            <a:off x="972329" y="3888578"/>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QUINTA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LÓPEZ LÓPEZ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1" name="AutoShape 3"/>
          <p:cNvSpPr>
            <a:spLocks noChangeArrowheads="1"/>
          </p:cNvSpPr>
          <p:nvPr/>
        </p:nvSpPr>
        <p:spPr bwMode="auto">
          <a:xfrm>
            <a:off x="6948488" y="4947067"/>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SEXTA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JUAN ANTONIO VALDEZ CEPEDA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6" name="AutoShape 15"/>
          <p:cNvSpPr>
            <a:spLocks noChangeArrowheads="1"/>
          </p:cNvSpPr>
          <p:nvPr/>
        </p:nvSpPr>
        <p:spPr bwMode="auto">
          <a:xfrm>
            <a:off x="8677275" y="1450916"/>
            <a:ext cx="2808288" cy="1410083"/>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endParaRPr lang="es-ES_tradnl" sz="1400" b="1" dirty="0">
              <a:latin typeface="Calibri" pitchFamily="34" charset="0"/>
              <a:cs typeface="+mn-cs"/>
              <a:hlinkClick r:id="rId4" action="ppaction://hlinksldjump"/>
            </a:endParaRPr>
          </a:p>
          <a:p>
            <a:pPr algn="ctr" defTabSz="1303759" eaLnBrk="1" fontAlgn="auto" hangingPunct="1">
              <a:spcBef>
                <a:spcPts val="0"/>
              </a:spcBef>
              <a:spcAft>
                <a:spcPts val="0"/>
              </a:spcAft>
              <a:defRPr/>
            </a:pPr>
            <a:r>
              <a:rPr lang="es-ES_tradnl" sz="1400" b="1" dirty="0">
                <a:latin typeface="Calibri" pitchFamily="34" charset="0"/>
                <a:cs typeface="+mn-cs"/>
                <a:hlinkClick r:id="rId4" action="ppaction://hlinksldjump"/>
              </a:rPr>
              <a:t>UNIDAD DE REVISIÓN Y CONTROL</a:t>
            </a:r>
            <a:endParaRPr lang="es-ES_tradnl" sz="1400" b="1" dirty="0">
              <a:latin typeface="Calibri" pitchFamily="34" charset="0"/>
              <a:cs typeface="+mn-cs"/>
            </a:endParaRPr>
          </a:p>
          <a:p>
            <a:pPr algn="ctr" defTabSz="1303759" eaLnBrk="1" fontAlgn="auto" hangingPunct="1">
              <a:spcBef>
                <a:spcPts val="0"/>
              </a:spcBef>
              <a:spcAft>
                <a:spcPts val="0"/>
              </a:spcAft>
              <a:defRPr/>
            </a:pPr>
            <a:endParaRPr lang="es-ES_tradnl" sz="500"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C.P. PATRICIA RAMOS ORTIZ </a:t>
            </a:r>
          </a:p>
          <a:p>
            <a:pPr algn="ctr" defTabSz="1303759" eaLnBrk="1" fontAlgn="auto" hangingPunct="1">
              <a:spcBef>
                <a:spcPts val="0"/>
              </a:spcBef>
              <a:spcAft>
                <a:spcPts val="0"/>
              </a:spcAft>
              <a:defRPr/>
            </a:pPr>
            <a:r>
              <a:rPr lang="es-ES_tradnl" sz="1100" b="1" dirty="0">
                <a:latin typeface="Calibri" pitchFamily="34" charset="0"/>
              </a:rPr>
              <a:t>HPR01</a:t>
            </a:r>
          </a:p>
          <a:p>
            <a:pPr algn="ctr" defTabSz="1303759" eaLnBrk="1" fontAlgn="auto" hangingPunct="1">
              <a:spcBef>
                <a:spcPts val="0"/>
              </a:spcBef>
              <a:spcAft>
                <a:spcPts val="0"/>
              </a:spcAft>
              <a:defRPr/>
            </a:pPr>
            <a:r>
              <a:rPr lang="es-ES_tradnl" sz="1100" dirty="0">
                <a:latin typeface="Calibri" pitchFamily="34" charset="0"/>
                <a:cs typeface="+mn-cs"/>
              </a:rPr>
              <a:t>LIC. DIANA ALONDRA GALVÁN GRANADOS</a:t>
            </a:r>
          </a:p>
          <a:p>
            <a:pPr algn="ctr" defTabSz="1303759" eaLnBrk="1" fontAlgn="auto" hangingPunct="1">
              <a:spcBef>
                <a:spcPts val="0"/>
              </a:spcBef>
              <a:spcAft>
                <a:spcPts val="0"/>
              </a:spcAft>
              <a:defRPr/>
            </a:pPr>
            <a:r>
              <a:rPr lang="es-ES_tradnl" sz="1100" b="1" dirty="0">
                <a:latin typeface="Calibri" pitchFamily="34" charset="0"/>
                <a:cs typeface="+mn-cs"/>
              </a:rPr>
              <a:t>HMM05</a:t>
            </a:r>
          </a:p>
          <a:p>
            <a:pPr algn="ctr" defTabSz="1303759" eaLnBrk="1" fontAlgn="auto" hangingPunct="1">
              <a:spcBef>
                <a:spcPts val="0"/>
              </a:spcBef>
              <a:spcAft>
                <a:spcPts val="0"/>
              </a:spcAft>
              <a:defRPr/>
            </a:pPr>
            <a:r>
              <a:rPr lang="es-ES_tradnl" sz="1100" dirty="0">
                <a:latin typeface="Calibri" pitchFamily="34" charset="0"/>
              </a:rPr>
              <a:t>LIC. ESTHER GUADALUPE AGUILAR PINALES</a:t>
            </a:r>
          </a:p>
          <a:p>
            <a:pPr algn="ctr" defTabSz="1303759" eaLnBrk="1" fontAlgn="auto" hangingPunct="1">
              <a:spcBef>
                <a:spcPts val="0"/>
              </a:spcBef>
              <a:spcAft>
                <a:spcPts val="0"/>
              </a:spcAft>
              <a:defRPr/>
            </a:pPr>
            <a:r>
              <a:rPr lang="es-ES_tradnl" sz="1100" b="1" dirty="0">
                <a:latin typeface="Calibri" pitchFamily="34" charset="0"/>
              </a:rPr>
              <a:t>HPR01</a:t>
            </a:r>
            <a:endParaRPr lang="es-ES_tradnl" sz="1100" dirty="0">
              <a:latin typeface="Calibri" pitchFamily="34" charset="0"/>
            </a:endParaRPr>
          </a:p>
          <a:p>
            <a:pPr algn="ctr" defTabSz="1303759" eaLnBrk="1" fontAlgn="auto" hangingPunct="1">
              <a:spcBef>
                <a:spcPts val="0"/>
              </a:spcBef>
              <a:spcAft>
                <a:spcPts val="0"/>
              </a:spcAft>
              <a:defRPr/>
            </a:pPr>
            <a:endParaRPr lang="es-ES_tradnl" sz="1100" b="1" dirty="0">
              <a:latin typeface="Calibri" pitchFamily="34" charset="0"/>
              <a:cs typeface="+mn-cs"/>
            </a:endParaRPr>
          </a:p>
        </p:txBody>
      </p:sp>
      <p:sp>
        <p:nvSpPr>
          <p:cNvPr id="19" name="Rectángulo redondeado 1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635372" y="428597"/>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635372" y="491688"/>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6"/>
              </a:rPr>
              <a:t>Ley de la CDHEC</a:t>
            </a:r>
            <a:endParaRPr lang="es-ES" sz="1000" dirty="0"/>
          </a:p>
          <a:p>
            <a:pPr algn="ctr"/>
            <a:r>
              <a:rPr lang="es-ES" sz="1000" dirty="0">
                <a:hlinkClick r:id="rId7"/>
              </a:rPr>
              <a:t>Reglamento interno de la CDHEC</a:t>
            </a:r>
            <a:endParaRPr lang="es-ES" sz="1000" dirty="0"/>
          </a:p>
          <a:p>
            <a:pPr algn="ctr"/>
            <a:r>
              <a:rPr lang="es-ES" sz="1000" dirty="0">
                <a:hlinkClick r:id="rId8"/>
              </a:rPr>
              <a:t>Funciones de los Puestos.</a:t>
            </a:r>
            <a:endParaRPr lang="es-ES" sz="1000" dirty="0"/>
          </a:p>
        </p:txBody>
      </p:sp>
      <p:sp>
        <p:nvSpPr>
          <p:cNvPr id="24" name="Flecha derecha 23">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123658"/>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Establecer y someter a consideración del Presidente, la política a seguir con los medios de comunicación por parte de la comisión;</a:t>
            </a:r>
          </a:p>
          <a:p>
            <a:pPr marL="285750" indent="-285750" algn="just">
              <a:lnSpc>
                <a:spcPct val="150000"/>
              </a:lnSpc>
              <a:buFont typeface="+mj-lt"/>
              <a:buAutoNum type="romanUcPeriod"/>
            </a:pPr>
            <a:r>
              <a:rPr lang="es-ES" sz="1100" dirty="0"/>
              <a:t>Analizar y proporcionar a la Comisión la información que ofrecen los medios de comunicación estatales y nacionales en materia de Derechos Humanos;</a:t>
            </a:r>
          </a:p>
          <a:p>
            <a:pPr marL="285750" indent="-285750" algn="just">
              <a:lnSpc>
                <a:spcPct val="150000"/>
              </a:lnSpc>
              <a:buFont typeface="+mj-lt"/>
              <a:buAutoNum type="romanUcPeriod"/>
            </a:pPr>
            <a:r>
              <a:rPr lang="es-ES" sz="1100" dirty="0"/>
              <a:t>Coordinar o auxiliar en la preparación y difusión de los programas informativos;</a:t>
            </a:r>
          </a:p>
          <a:p>
            <a:pPr marL="285750" indent="-285750" algn="just">
              <a:lnSpc>
                <a:spcPct val="150000"/>
              </a:lnSpc>
              <a:buFont typeface="+mj-lt"/>
              <a:buAutoNum type="romanUcPeriod"/>
            </a:pPr>
            <a:r>
              <a:rPr lang="es-ES" sz="1100" dirty="0"/>
              <a:t>Formular los programas a través de los cuales se publicite la enseñanza, promoción y difusión de los Derechos Humanos en los medios masivos de comunicación;</a:t>
            </a:r>
          </a:p>
          <a:p>
            <a:pPr marL="285750" indent="-285750" algn="just">
              <a:lnSpc>
                <a:spcPct val="150000"/>
              </a:lnSpc>
              <a:buFont typeface="+mj-lt"/>
              <a:buAutoNum type="romanUcPeriod"/>
            </a:pPr>
            <a:r>
              <a:rPr lang="es-ES" sz="1100" dirty="0"/>
              <a:t>Llevar un archivo cronológico de las notas periodísticas;</a:t>
            </a:r>
          </a:p>
          <a:p>
            <a:pPr marL="285750" indent="-285750" algn="just">
              <a:lnSpc>
                <a:spcPct val="150000"/>
              </a:lnSpc>
              <a:buFont typeface="+mj-lt"/>
              <a:buAutoNum type="romanUcPeriod"/>
            </a:pPr>
            <a:r>
              <a:rPr lang="es-ES" sz="1100" dirty="0"/>
              <a:t>Presentar una síntesis informativa de las noticias con el apoyo documental en forma diaria;</a:t>
            </a:r>
          </a:p>
          <a:p>
            <a:pPr marL="285750" indent="-285750" algn="just">
              <a:lnSpc>
                <a:spcPct val="150000"/>
              </a:lnSpc>
              <a:buFont typeface="+mj-lt"/>
              <a:buAutoNum type="romanUcPeriod"/>
            </a:pPr>
            <a:r>
              <a:rPr lang="es-ES" sz="1100" dirty="0"/>
              <a:t>Participar en la preparación de los eventos de difusión que sean programados en la Comisión;</a:t>
            </a:r>
          </a:p>
          <a:p>
            <a:pPr marL="285750" indent="-285750" algn="just">
              <a:lnSpc>
                <a:spcPct val="150000"/>
              </a:lnSpc>
              <a:buFont typeface="+mj-lt"/>
              <a:buAutoNum type="romanUcPeriod"/>
            </a:pPr>
            <a:r>
              <a:rPr lang="es-ES" sz="1100" dirty="0"/>
              <a:t>Las demás que le sean encomendadas al Presidente, el Director General u otro funcionario que designe el Presidente. </a:t>
            </a:r>
          </a:p>
        </p:txBody>
      </p:sp>
      <p:sp>
        <p:nvSpPr>
          <p:cNvPr id="3" name="CuadroTexto 2"/>
          <p:cNvSpPr txBox="1"/>
          <p:nvPr/>
        </p:nvSpPr>
        <p:spPr>
          <a:xfrm>
            <a:off x="3240125" y="944538"/>
            <a:ext cx="5328592" cy="569387"/>
          </a:xfrm>
          <a:prstGeom prst="rect">
            <a:avLst/>
          </a:prstGeom>
          <a:noFill/>
        </p:spPr>
        <p:txBody>
          <a:bodyPr wrap="square" rtlCol="0">
            <a:spAutoFit/>
          </a:bodyPr>
          <a:lstStyle/>
          <a:p>
            <a:r>
              <a:rPr lang="es-ES" dirty="0"/>
              <a:t>Comunicación Social</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7111240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377574"/>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Asistir y participar en las sesiones del Consejo.</a:t>
            </a:r>
          </a:p>
          <a:p>
            <a:pPr marL="285750" indent="-285750" algn="just">
              <a:lnSpc>
                <a:spcPct val="150000"/>
              </a:lnSpc>
              <a:buFont typeface="+mj-lt"/>
              <a:buAutoNum type="romanUcPeriod"/>
            </a:pPr>
            <a:r>
              <a:rPr lang="es-ES" sz="1100" dirty="0"/>
              <a:t>Supervisar el cumplimiento de los acuerdos del Consejo.</a:t>
            </a:r>
          </a:p>
          <a:p>
            <a:pPr marL="285750" indent="-285750" algn="just">
              <a:lnSpc>
                <a:spcPct val="150000"/>
              </a:lnSpc>
              <a:buFont typeface="+mj-lt"/>
              <a:buAutoNum type="romanUcPeriod"/>
            </a:pPr>
            <a:r>
              <a:rPr lang="es-ES" sz="1100" dirty="0"/>
              <a:t>Supervisar el funcionamiento de los órganos de la Comisión, así como el adecuado desarrollo de sus actividades.</a:t>
            </a:r>
          </a:p>
          <a:p>
            <a:pPr marL="285750" indent="-285750" algn="just">
              <a:lnSpc>
                <a:spcPct val="150000"/>
              </a:lnSpc>
              <a:buFont typeface="+mj-lt"/>
              <a:buAutoNum type="romanUcPeriod"/>
            </a:pPr>
            <a:r>
              <a:rPr lang="es-ES" sz="1100" dirty="0"/>
              <a:t>Supervisar en coordinación  con la Dirección General, los programas de trabajo de la Comisión, así como los informes especiales que determine el Presidente.</a:t>
            </a:r>
          </a:p>
          <a:p>
            <a:pPr marL="285750" indent="-285750" algn="just">
              <a:lnSpc>
                <a:spcPct val="150000"/>
              </a:lnSpc>
              <a:buFont typeface="+mj-lt"/>
              <a:buAutoNum type="romanUcPeriod"/>
            </a:pPr>
            <a:r>
              <a:rPr lang="es-ES" sz="1100" dirty="0"/>
              <a:t>Formular, aplicar y evaluar los programas, políticas, prácticas y actividades destinadas a promover y proteger los Derechos Humanos.</a:t>
            </a:r>
          </a:p>
          <a:p>
            <a:pPr marL="285750" indent="-285750" algn="just">
              <a:lnSpc>
                <a:spcPct val="150000"/>
              </a:lnSpc>
              <a:buFont typeface="+mj-lt"/>
              <a:buAutoNum type="romanUcPeriod"/>
            </a:pPr>
            <a:r>
              <a:rPr lang="es-ES" sz="1100" dirty="0"/>
              <a:t>Llevar a cabo la Modernización, diseño y desarrollo de los procesos dentro de la comisión para la mejora continua de los mismos.</a:t>
            </a:r>
          </a:p>
          <a:p>
            <a:pPr marL="285750" indent="-285750" algn="just">
              <a:lnSpc>
                <a:spcPct val="150000"/>
              </a:lnSpc>
              <a:buFont typeface="+mj-lt"/>
              <a:buAutoNum type="romanUcPeriod"/>
            </a:pPr>
            <a:r>
              <a:rPr lang="es-ES" sz="1100" dirty="0"/>
              <a:t>Supervisar la aplicación de las políticas, normas y procedimientos para la administración de los Recursos Humanos, financieros y materiales de la Comisión.</a:t>
            </a:r>
          </a:p>
          <a:p>
            <a:pPr marL="285750" indent="-285750" algn="just">
              <a:lnSpc>
                <a:spcPct val="150000"/>
              </a:lnSpc>
              <a:buFont typeface="+mj-lt"/>
              <a:buAutoNum type="romanUcPeriod"/>
            </a:pPr>
            <a:r>
              <a:rPr lang="es-ES" sz="1100" dirty="0"/>
              <a:t>Representar al Presidente de la Comisión ante algún organismo público o privado cuando él lo requiera.</a:t>
            </a:r>
          </a:p>
          <a:p>
            <a:pPr marL="285750" indent="-285750" algn="just">
              <a:lnSpc>
                <a:spcPct val="150000"/>
              </a:lnSpc>
              <a:buFont typeface="+mj-lt"/>
              <a:buAutoNum type="romanUcPeriod"/>
            </a:pPr>
            <a:r>
              <a:rPr lang="es-ES" sz="1100" dirty="0"/>
              <a:t>Las demás que le sean encomendadas por el Presidente de la Comisión. </a:t>
            </a:r>
          </a:p>
        </p:txBody>
      </p:sp>
      <p:sp>
        <p:nvSpPr>
          <p:cNvPr id="3" name="CuadroTexto 2"/>
          <p:cNvSpPr txBox="1"/>
          <p:nvPr/>
        </p:nvSpPr>
        <p:spPr>
          <a:xfrm>
            <a:off x="4046023" y="931133"/>
            <a:ext cx="3708412" cy="569387"/>
          </a:xfrm>
          <a:prstGeom prst="rect">
            <a:avLst/>
          </a:prstGeom>
          <a:noFill/>
        </p:spPr>
        <p:txBody>
          <a:bodyPr wrap="square" rtlCol="0">
            <a:spAutoFit/>
          </a:bodyPr>
          <a:lstStyle/>
          <a:p>
            <a:r>
              <a:rPr lang="es-ES" dirty="0"/>
              <a:t>Secretario Ejecutivo</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8258749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Custodiar y conservar los archivos magnéticos de la comisión;</a:t>
            </a:r>
          </a:p>
          <a:p>
            <a:pPr marL="285750" indent="-285750" algn="just">
              <a:lnSpc>
                <a:spcPct val="150000"/>
              </a:lnSpc>
              <a:buFont typeface="+mj-lt"/>
              <a:buAutoNum type="romanUcPeriod"/>
            </a:pPr>
            <a:r>
              <a:rPr lang="es-ES" sz="1100" dirty="0"/>
              <a:t>Diseñar e implementar sistemas que den respuesta a las necesidades de las distintas áreas de la Comisión;</a:t>
            </a:r>
          </a:p>
          <a:p>
            <a:pPr marL="285750" indent="-285750" algn="just">
              <a:lnSpc>
                <a:spcPct val="150000"/>
              </a:lnSpc>
              <a:buFont typeface="+mj-lt"/>
              <a:buAutoNum type="romanUcPeriod"/>
            </a:pPr>
            <a:r>
              <a:rPr lang="es-ES" sz="1100" dirty="0"/>
              <a:t>Mantener actualizados los sistemas informáticos de la Comisión;</a:t>
            </a:r>
          </a:p>
          <a:p>
            <a:pPr marL="285750" indent="-285750" algn="just">
              <a:lnSpc>
                <a:spcPct val="150000"/>
              </a:lnSpc>
              <a:buFont typeface="+mj-lt"/>
              <a:buAutoNum type="romanUcPeriod"/>
            </a:pPr>
            <a:r>
              <a:rPr lang="es-ES" sz="1100" dirty="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a:t>Proponer o, en su caso elaborar los programas de cómputo requeridos por la comisión; </a:t>
            </a:r>
          </a:p>
          <a:p>
            <a:pPr marL="285750" indent="-285750" algn="just">
              <a:lnSpc>
                <a:spcPct val="150000"/>
              </a:lnSpc>
              <a:buFont typeface="+mj-lt"/>
              <a:buAutoNum type="romanUcPeriod"/>
            </a:pPr>
            <a:r>
              <a:rPr lang="es-ES" sz="1100" dirty="0"/>
              <a:t>Capacitar al personal encargado del manejo del equipo y sistemas de cómputo de la Comisión;</a:t>
            </a:r>
          </a:p>
          <a:p>
            <a:pPr marL="285750" indent="-285750" algn="just">
              <a:lnSpc>
                <a:spcPct val="150000"/>
              </a:lnSpc>
              <a:buFont typeface="+mj-lt"/>
              <a:buAutoNum type="romanUcPeriod"/>
            </a:pPr>
            <a:r>
              <a:rPr lang="es-ES" sz="1100" dirty="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3348137" y="931133"/>
            <a:ext cx="4896544" cy="569387"/>
          </a:xfrm>
          <a:prstGeom prst="rect">
            <a:avLst/>
          </a:prstGeom>
          <a:noFill/>
        </p:spPr>
        <p:txBody>
          <a:bodyPr wrap="square" rtlCol="0">
            <a:spAutoFit/>
          </a:bodyPr>
          <a:lstStyle/>
          <a:p>
            <a:r>
              <a:rPr lang="es-ES" dirty="0"/>
              <a:t>Coordinación de Sistemas</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4081420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Custodiar y conservar los archivos magnéticos de la comisión;</a:t>
            </a:r>
          </a:p>
          <a:p>
            <a:pPr marL="285750" indent="-285750" algn="just">
              <a:lnSpc>
                <a:spcPct val="150000"/>
              </a:lnSpc>
              <a:buFont typeface="+mj-lt"/>
              <a:buAutoNum type="romanUcPeriod"/>
            </a:pPr>
            <a:r>
              <a:rPr lang="es-ES" sz="1100" dirty="0"/>
              <a:t>Diseñar e implementar sistemas que den respuesta a las necesidades de las distintas áreas de la Comisión;</a:t>
            </a:r>
          </a:p>
          <a:p>
            <a:pPr marL="285750" indent="-285750" algn="just">
              <a:lnSpc>
                <a:spcPct val="150000"/>
              </a:lnSpc>
              <a:buFont typeface="+mj-lt"/>
              <a:buAutoNum type="romanUcPeriod"/>
            </a:pPr>
            <a:r>
              <a:rPr lang="es-ES" sz="1100" dirty="0"/>
              <a:t>Mantener actualizados los sistemas informáticos de la Comisión;</a:t>
            </a:r>
          </a:p>
          <a:p>
            <a:pPr marL="285750" indent="-285750" algn="just">
              <a:lnSpc>
                <a:spcPct val="150000"/>
              </a:lnSpc>
              <a:buFont typeface="+mj-lt"/>
              <a:buAutoNum type="romanUcPeriod"/>
            </a:pPr>
            <a:r>
              <a:rPr lang="es-ES" sz="1100" dirty="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a:t>Proponer o, en su caso elaborar los programas de cómputo requeridos por la comisión; </a:t>
            </a:r>
          </a:p>
          <a:p>
            <a:pPr marL="285750" indent="-285750" algn="just">
              <a:lnSpc>
                <a:spcPct val="150000"/>
              </a:lnSpc>
              <a:buFont typeface="+mj-lt"/>
              <a:buAutoNum type="romanUcPeriod"/>
            </a:pPr>
            <a:r>
              <a:rPr lang="es-ES" sz="1100" dirty="0"/>
              <a:t>Capacitar al personal encargado del manejo del equipo y sistemas de cómputo de la Comisión;</a:t>
            </a:r>
          </a:p>
          <a:p>
            <a:pPr marL="285750" indent="-285750" algn="just">
              <a:lnSpc>
                <a:spcPct val="150000"/>
              </a:lnSpc>
              <a:buFont typeface="+mj-lt"/>
              <a:buAutoNum type="romanUcPeriod"/>
            </a:pPr>
            <a:r>
              <a:rPr lang="es-ES" sz="1100" dirty="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a:t>Programador</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7468231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139321"/>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Realizar actividades de promoción, enseñanza, difusión y capacitación que programe la Comisión de los Derechos Humanos del Estado de Coahuila de Zaragoza;</a:t>
            </a:r>
          </a:p>
          <a:p>
            <a:pPr marL="285750" indent="-285750" algn="just">
              <a:lnSpc>
                <a:spcPct val="150000"/>
              </a:lnSpc>
              <a:buFont typeface="+mj-lt"/>
              <a:buAutoNum type="romanUcPeriod"/>
            </a:pPr>
            <a:r>
              <a:rPr lang="es-ES" sz="1100" dirty="0"/>
              <a:t>Participar en la preparación de eventos públicos de difusión de la Comisión;</a:t>
            </a:r>
          </a:p>
          <a:p>
            <a:pPr marL="285750" indent="-285750" algn="just">
              <a:lnSpc>
                <a:spcPct val="150000"/>
              </a:lnSpc>
              <a:buFont typeface="+mj-lt"/>
              <a:buAutoNum type="romanUcPeriod"/>
            </a:pPr>
            <a:r>
              <a:rPr lang="es-ES" sz="1100" dirty="0"/>
              <a:t>Establecer y coordinar una estrecha colaboración con los grupos de adultos mayores, mujeres, jóvenes, niños, personas con discapacidad, internos en los centros de readaptación social, migrantes o cualesquier otro grupo;</a:t>
            </a:r>
          </a:p>
          <a:p>
            <a:pPr marL="285750" indent="-285750" algn="just">
              <a:lnSpc>
                <a:spcPct val="150000"/>
              </a:lnSpc>
              <a:buFont typeface="+mj-lt"/>
              <a:buAutoNum type="romanUcPeriod"/>
            </a:pPr>
            <a:r>
              <a:rPr lang="es-ES" sz="1100" dirty="0"/>
              <a:t>Levantar acta circunstanciada con motivo de as actividades de difusión, promoción y capacitación en que participe;</a:t>
            </a:r>
          </a:p>
          <a:p>
            <a:pPr marL="285750" indent="-285750" algn="just">
              <a:lnSpc>
                <a:spcPct val="150000"/>
              </a:lnSpc>
              <a:buFont typeface="+mj-lt"/>
              <a:buAutoNum type="romanUcPeriod"/>
            </a:pPr>
            <a:r>
              <a:rPr lang="es-ES" sz="1100" dirty="0"/>
              <a:t>Entregar a la Secretaría Técnica el reporte mensual de actividades de difusión, promoción y capacitación, así como su soporte documental para su validación;</a:t>
            </a:r>
          </a:p>
          <a:p>
            <a:pPr marL="285750" indent="-285750" algn="just">
              <a:lnSpc>
                <a:spcPct val="150000"/>
              </a:lnSpc>
              <a:buFont typeface="+mj-lt"/>
              <a:buAutoNum type="romanUcPeriod"/>
            </a:pPr>
            <a:r>
              <a:rPr lang="es-ES" sz="1100" dirty="0"/>
              <a:t>Establecer enlaces con los comités ciudadanos de las diversas colonias de la ciudad con la finalidad de programar actividades de promoción, difusión y capacitación;</a:t>
            </a:r>
          </a:p>
          <a:p>
            <a:pPr marL="285750" indent="-285750" algn="just">
              <a:lnSpc>
                <a:spcPct val="150000"/>
              </a:lnSpc>
              <a:buFont typeface="+mj-lt"/>
              <a:buAutoNum type="romanUcPeriod"/>
            </a:pPr>
            <a:r>
              <a:rPr lang="es-ES" sz="1100" dirty="0"/>
              <a:t>Dar seguimiento a las canalizaciones que con motivo de las denuncias recibidas durante las actividades de la Secretaría Técnica puedan resultar posibles violaciones  de los Derechos Humanos;</a:t>
            </a:r>
          </a:p>
          <a:p>
            <a:pPr marL="285750" indent="-285750" algn="just">
              <a:lnSpc>
                <a:spcPct val="150000"/>
              </a:lnSpc>
              <a:buFont typeface="+mj-lt"/>
              <a:buAutoNum type="romanUcPeriod"/>
            </a:pPr>
            <a:r>
              <a:rPr lang="es-ES" sz="1100" dirty="0"/>
              <a:t>Dar asesoría jurídica en los módulos que para efecto de difusión y promoción de los derechos humanos tenga programados la Comisión de los Derechos Humanos del Estado de Coahuila;</a:t>
            </a:r>
          </a:p>
          <a:p>
            <a:pPr marL="285750" indent="-285750" algn="just">
              <a:lnSpc>
                <a:spcPct val="150000"/>
              </a:lnSpc>
              <a:buFont typeface="+mj-lt"/>
              <a:buAutoNum type="romanUcPeriod"/>
            </a:pPr>
            <a:r>
              <a:rPr lang="es-ES" sz="1100" dirty="0"/>
              <a:t>Las demás que le sean encomendadas por la Presidencia, Dirección General, Visitaduría General y Secretaría Técnica;</a:t>
            </a:r>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a:t>Capacitador</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9421677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7540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PRIMER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JAIME IVAN RODRIGUEZ LOZANO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3267075"/>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1463997" y="1864079"/>
            <a:ext cx="4116388" cy="79216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GARDENIA ESMERALDA SALINAS MARQUEZ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0" name="AutoShape 3"/>
          <p:cNvSpPr>
            <a:spLocks noChangeArrowheads="1"/>
          </p:cNvSpPr>
          <p:nvPr/>
        </p:nvSpPr>
        <p:spPr bwMode="auto">
          <a:xfrm>
            <a:off x="1519689" y="409992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MARCO ANTONIO ALEMÁN OROZCO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p>
        </p:txBody>
      </p:sp>
      <p:cxnSp>
        <p:nvCxnSpPr>
          <p:cNvPr id="23" name="48 Conector recto"/>
          <p:cNvCxnSpPr/>
          <p:nvPr/>
        </p:nvCxnSpPr>
        <p:spPr>
          <a:xfrm>
            <a:off x="5580385" y="2258219"/>
            <a:ext cx="1812603"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AutoShape 3"/>
          <p:cNvSpPr>
            <a:spLocks noChangeArrowheads="1"/>
          </p:cNvSpPr>
          <p:nvPr/>
        </p:nvSpPr>
        <p:spPr bwMode="auto">
          <a:xfrm>
            <a:off x="7008813" y="1825625"/>
            <a:ext cx="4116387" cy="8651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MARIA DE LOURDES HERNÁNDEZ HERNÁNDEZ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7" name="Rectángulo redondeado 16">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7757140" y="584315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7790829" y="5892828"/>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25" name="Flecha derecha 24">
            <a:hlinkClick r:id="" action="ppaction://hlinkshowjump?jump=nextslide"/>
          </p:cNvPr>
          <p:cNvSpPr/>
          <p:nvPr/>
        </p:nvSpPr>
        <p:spPr>
          <a:xfrm>
            <a:off x="5940177" y="605231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0" name="AutoShape 3"/>
          <p:cNvSpPr>
            <a:spLocks noChangeArrowheads="1"/>
          </p:cNvSpPr>
          <p:nvPr/>
        </p:nvSpPr>
        <p:spPr bwMode="auto">
          <a:xfrm>
            <a:off x="6997297" y="292159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CLAUDIA YUVISELA FACUNDO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463997" y="289108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CELINA VIRIDIANA ALMANZA DE LA ROSA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5" name="Conector recto 4"/>
          <p:cNvCxnSpPr>
            <a:stCxn id="26" idx="1"/>
          </p:cNvCxnSpPr>
          <p:nvPr/>
        </p:nvCxnSpPr>
        <p:spPr>
          <a:xfrm flipH="1">
            <a:off x="5636077" y="4507264"/>
            <a:ext cx="13727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AutoShape 3"/>
          <p:cNvSpPr>
            <a:spLocks noChangeArrowheads="1"/>
          </p:cNvSpPr>
          <p:nvPr/>
        </p:nvSpPr>
        <p:spPr bwMode="auto">
          <a:xfrm>
            <a:off x="7008812" y="4088958"/>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rPr>
              <a:t>LIC. MAXIMILIANO BLÁSQUEZ </a:t>
            </a:r>
          </a:p>
          <a:p>
            <a:pPr algn="ctr" defTabSz="1303759" eaLnBrk="1" fontAlgn="auto" hangingPunct="1">
              <a:spcBef>
                <a:spcPts val="0"/>
              </a:spcBef>
              <a:spcAft>
                <a:spcPts val="0"/>
              </a:spcAft>
              <a:defRPr/>
            </a:pPr>
            <a:r>
              <a:rPr lang="es-ES_tradnl" sz="1400" dirty="0">
                <a:latin typeface="Calibri" pitchFamily="34" charset="0"/>
              </a:rPr>
              <a:t>AGUIRRE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36" name="122 Conector recto"/>
          <p:cNvCxnSpPr>
            <a:cxnSpLocks/>
          </p:cNvCxnSpPr>
          <p:nvPr/>
        </p:nvCxnSpPr>
        <p:spPr>
          <a:xfrm flipH="1">
            <a:off x="6372225" y="1678861"/>
            <a:ext cx="248" cy="39277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a:extLst>
              <a:ext uri="{FF2B5EF4-FFF2-40B4-BE49-F238E27FC236}">
                <a16:creationId xmlns:a16="http://schemas.microsoft.com/office/drawing/2014/main" xmlns="" id="{3C5B8F1D-1620-47FF-A8EF-706677F184F8}"/>
              </a:ext>
            </a:extLst>
          </p:cNvPr>
          <p:cNvSpPr>
            <a:spLocks noChangeArrowheads="1"/>
          </p:cNvSpPr>
          <p:nvPr/>
        </p:nvSpPr>
        <p:spPr bwMode="auto">
          <a:xfrm>
            <a:off x="1519689" y="518828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LUZ ELENA ESTRADA JIMENEZ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cxnSp>
        <p:nvCxnSpPr>
          <p:cNvPr id="24" name="Conector recto 23">
            <a:extLst>
              <a:ext uri="{FF2B5EF4-FFF2-40B4-BE49-F238E27FC236}">
                <a16:creationId xmlns:a16="http://schemas.microsoft.com/office/drawing/2014/main" xmlns="" id="{4B5C97F7-120B-4E47-A4E6-2E171497F7BD}"/>
              </a:ext>
            </a:extLst>
          </p:cNvPr>
          <p:cNvCxnSpPr>
            <a:cxnSpLocks/>
            <a:endCxn id="18" idx="3"/>
          </p:cNvCxnSpPr>
          <p:nvPr/>
        </p:nvCxnSpPr>
        <p:spPr>
          <a:xfrm flipH="1">
            <a:off x="5636077" y="5606589"/>
            <a:ext cx="73614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 name="48 Conector recto">
            <a:extLst>
              <a:ext uri="{FF2B5EF4-FFF2-40B4-BE49-F238E27FC236}">
                <a16:creationId xmlns:a16="http://schemas.microsoft.com/office/drawing/2014/main" xmlns="" id="{C690356D-5070-4DBD-98DD-9611129BA484}"/>
              </a:ext>
            </a:extLst>
          </p:cNvPr>
          <p:cNvCxnSpPr>
            <a:cxnSpLocks/>
          </p:cNvCxnSpPr>
          <p:nvPr/>
        </p:nvCxnSpPr>
        <p:spPr>
          <a:xfrm>
            <a:off x="5352330" y="5256634"/>
            <a:ext cx="10379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48 Conector recto"/>
          <p:cNvCxnSpPr/>
          <p:nvPr/>
        </p:nvCxnSpPr>
        <p:spPr>
          <a:xfrm>
            <a:off x="5292725" y="2260607"/>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a:cxnSpLocks/>
          </p:cNvCxnSpPr>
          <p:nvPr/>
        </p:nvCxnSpPr>
        <p:spPr>
          <a:xfrm>
            <a:off x="6372225" y="984138"/>
            <a:ext cx="0" cy="58023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651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VISITADOR ADJUNTO</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ENCARGADO DE LA SEGUNDA VISITADURIA REGIONAL</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MIGUEL ANGEL URRUTIA DE LA TORRE</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3268669"/>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33052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1676819" y="2696219"/>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MANUEL ISAAC LÓPEZ SOTO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8" name="AutoShape 3"/>
          <p:cNvSpPr>
            <a:spLocks noChangeArrowheads="1"/>
          </p:cNvSpPr>
          <p:nvPr/>
        </p:nvSpPr>
        <p:spPr bwMode="auto">
          <a:xfrm>
            <a:off x="7020545" y="1827733"/>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REYNA JENIFER BRETADO SICAIROS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1673648" y="4614475"/>
            <a:ext cx="4119559" cy="160151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ES_tradnl" sz="9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MARTHA ALICIA RUIZ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MONTSERRAT MÉNDEZ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p:txBody>
      </p:sp>
      <p:sp>
        <p:nvSpPr>
          <p:cNvPr id="18" name="AutoShape 3"/>
          <p:cNvSpPr>
            <a:spLocks noChangeArrowheads="1"/>
          </p:cNvSpPr>
          <p:nvPr/>
        </p:nvSpPr>
        <p:spPr bwMode="auto">
          <a:xfrm>
            <a:off x="1679575" y="1735769"/>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GLORIA GARZA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20" name="AutoShape 3"/>
          <p:cNvSpPr>
            <a:spLocks noChangeArrowheads="1"/>
          </p:cNvSpPr>
          <p:nvPr/>
        </p:nvSpPr>
        <p:spPr bwMode="auto">
          <a:xfrm>
            <a:off x="1679575" y="3637480"/>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RAYMUNDO LIRA MORENO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22" name="AutoShape 3"/>
          <p:cNvSpPr>
            <a:spLocks noChangeArrowheads="1"/>
          </p:cNvSpPr>
          <p:nvPr/>
        </p:nvSpPr>
        <p:spPr bwMode="auto">
          <a:xfrm>
            <a:off x="1676819" y="6352019"/>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RAQUEL HERNÁNDEZ PÉREZ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6" name="Rectángulo redondeado 25">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9" name="Rectángulo redondeado 28"/>
          <p:cNvSpPr/>
          <p:nvPr/>
        </p:nvSpPr>
        <p:spPr>
          <a:xfrm>
            <a:off x="422645" y="31010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30" name="CuadroTexto 29"/>
          <p:cNvSpPr txBox="1"/>
          <p:nvPr/>
        </p:nvSpPr>
        <p:spPr>
          <a:xfrm>
            <a:off x="467114" y="371013"/>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32" name="Flecha derecha 31">
            <a:hlinkClick r:id="" action="ppaction://hlinkshowjump?jump=nextslide"/>
          </p:cNvPr>
          <p:cNvSpPr/>
          <p:nvPr/>
        </p:nvSpPr>
        <p:spPr>
          <a:xfrm>
            <a:off x="10908977" y="6552778"/>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cxnSp>
        <p:nvCxnSpPr>
          <p:cNvPr id="27" name="48 Conector recto"/>
          <p:cNvCxnSpPr>
            <a:cxnSpLocks/>
            <a:stCxn id="22" idx="3"/>
          </p:cNvCxnSpPr>
          <p:nvPr/>
        </p:nvCxnSpPr>
        <p:spPr>
          <a:xfrm>
            <a:off x="5793207" y="6770326"/>
            <a:ext cx="597048" cy="93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AutoShape 3">
            <a:extLst>
              <a:ext uri="{FF2B5EF4-FFF2-40B4-BE49-F238E27FC236}">
                <a16:creationId xmlns:a16="http://schemas.microsoft.com/office/drawing/2014/main" xmlns="" id="{3D7C13F6-4B50-4C1D-93D4-86BA883E134F}"/>
              </a:ext>
            </a:extLst>
          </p:cNvPr>
          <p:cNvSpPr>
            <a:spLocks noChangeArrowheads="1"/>
          </p:cNvSpPr>
          <p:nvPr/>
        </p:nvSpPr>
        <p:spPr bwMode="auto">
          <a:xfrm>
            <a:off x="7018145" y="2793189"/>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ALBERTO ROMERO ROMERO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28" name="AutoShape 3">
            <a:extLst>
              <a:ext uri="{FF2B5EF4-FFF2-40B4-BE49-F238E27FC236}">
                <a16:creationId xmlns:a16="http://schemas.microsoft.com/office/drawing/2014/main" xmlns="" id="{79B5B6A0-F847-4E1F-958A-0AA1CFDD2094}"/>
              </a:ext>
            </a:extLst>
          </p:cNvPr>
          <p:cNvSpPr>
            <a:spLocks noChangeArrowheads="1"/>
          </p:cNvSpPr>
          <p:nvPr/>
        </p:nvSpPr>
        <p:spPr bwMode="auto">
          <a:xfrm>
            <a:off x="7010400" y="3777862"/>
            <a:ext cx="4116388" cy="227085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CAPACITADORA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JAQUELINE PUENTES RAMIREZ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SALMA ALEGRIA PEREZ ACERO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SALMA CAROLINA MARTINEZ SANCHEZ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ANA ISABEL MUÑIZ MARQUEZ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endCxn id="19" idx="0"/>
          </p:cNvCxnSpPr>
          <p:nvPr/>
        </p:nvCxnSpPr>
        <p:spPr>
          <a:xfrm flipH="1">
            <a:off x="6369053" y="1600186"/>
            <a:ext cx="3174" cy="34305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6146809" y="3899649"/>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636905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7381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TERCERA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JESÚS ALBERTO RODRÍGUEZ CANTÚ</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87262" y="24071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IVONNE MARTINEZ CASTAÑEDA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p:txBody>
      </p:sp>
      <p:sp>
        <p:nvSpPr>
          <p:cNvPr id="4" name="AutoShape 3"/>
          <p:cNvSpPr>
            <a:spLocks noChangeArrowheads="1"/>
          </p:cNvSpPr>
          <p:nvPr/>
        </p:nvSpPr>
        <p:spPr bwMode="auto">
          <a:xfrm>
            <a:off x="1657318" y="343730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PATRICIA PÉREZ CASAS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cxnSp>
        <p:nvCxnSpPr>
          <p:cNvPr id="28" name="48 Conector recto"/>
          <p:cNvCxnSpPr/>
          <p:nvPr/>
        </p:nvCxnSpPr>
        <p:spPr>
          <a:xfrm flipV="1">
            <a:off x="5773706" y="3898900"/>
            <a:ext cx="598519" cy="19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6957940" y="346234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SOCORRO MARICELA GUEVARA TREVIÑO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0" name="Rectángulo redondeado 19">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539825"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25" name="Flecha derecha 2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7" name="AutoShape 3"/>
          <p:cNvSpPr>
            <a:spLocks noChangeArrowheads="1"/>
          </p:cNvSpPr>
          <p:nvPr/>
        </p:nvSpPr>
        <p:spPr bwMode="auto">
          <a:xfrm>
            <a:off x="6967572" y="234553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TERECITA SERVIN BARRIENTOS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sp>
        <p:nvSpPr>
          <p:cNvPr id="19" name="AutoShape 3"/>
          <p:cNvSpPr>
            <a:spLocks noChangeArrowheads="1"/>
          </p:cNvSpPr>
          <p:nvPr/>
        </p:nvSpPr>
        <p:spPr bwMode="auto">
          <a:xfrm>
            <a:off x="4310859" y="5030745"/>
            <a:ext cx="4116388" cy="80195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OSCAR URIEL GARCÍA ANDRADE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683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CUARTO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LUIS ÁNGEL SAN MIGUEL GARZA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3" name="122 Conector recto"/>
          <p:cNvCxnSpPr/>
          <p:nvPr/>
        </p:nvCxnSpPr>
        <p:spPr>
          <a:xfrm>
            <a:off x="6295237" y="1585970"/>
            <a:ext cx="5228" cy="37957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396049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EDUARDO CAMPOS GUTIÉRREZ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ASIMILADO</a:t>
            </a:r>
          </a:p>
        </p:txBody>
      </p:sp>
      <p:sp>
        <p:nvSpPr>
          <p:cNvPr id="7" name="AutoShape 3"/>
          <p:cNvSpPr>
            <a:spLocks noChangeArrowheads="1"/>
          </p:cNvSpPr>
          <p:nvPr/>
        </p:nvSpPr>
        <p:spPr bwMode="auto">
          <a:xfrm>
            <a:off x="1540580" y="4962627"/>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CAPACITADORA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MARICELA LÓPEZ GALVÁN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3" name="AutoShape 3"/>
          <p:cNvSpPr>
            <a:spLocks noChangeArrowheads="1"/>
          </p:cNvSpPr>
          <p:nvPr/>
        </p:nvSpPr>
        <p:spPr bwMode="auto">
          <a:xfrm>
            <a:off x="6938735" y="4962627"/>
            <a:ext cx="4116387"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LUZ MARÍA GONZÁLEZ DE LA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2" name="Rectángulo redondeado 11">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4" name="Rectángulo redondeado 13"/>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6" name="CuadroTexto 15"/>
          <p:cNvSpPr txBox="1"/>
          <p:nvPr/>
        </p:nvSpPr>
        <p:spPr>
          <a:xfrm>
            <a:off x="539825" y="6053095"/>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9" name="Flecha derecha 18">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7" name="AutoShape 3"/>
          <p:cNvSpPr>
            <a:spLocks noChangeArrowheads="1"/>
          </p:cNvSpPr>
          <p:nvPr/>
        </p:nvSpPr>
        <p:spPr bwMode="auto">
          <a:xfrm>
            <a:off x="4349750" y="18261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ANA LILIA RUÍZ CHÁVEZ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20" name="122 Conector recto"/>
          <p:cNvCxnSpPr>
            <a:stCxn id="7" idx="3"/>
            <a:endCxn id="13" idx="1"/>
          </p:cNvCxnSpPr>
          <p:nvPr/>
        </p:nvCxnSpPr>
        <p:spPr>
          <a:xfrm>
            <a:off x="5656967" y="5380933"/>
            <a:ext cx="1281768"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AutoShape 3">
            <a:extLst>
              <a:ext uri="{FF2B5EF4-FFF2-40B4-BE49-F238E27FC236}">
                <a16:creationId xmlns:a16="http://schemas.microsoft.com/office/drawing/2014/main" xmlns="" id="{FA11B24A-987D-47F0-B524-A731B8CFB79D}"/>
              </a:ext>
            </a:extLst>
          </p:cNvPr>
          <p:cNvSpPr>
            <a:spLocks noChangeArrowheads="1"/>
          </p:cNvSpPr>
          <p:nvPr/>
        </p:nvSpPr>
        <p:spPr bwMode="auto">
          <a:xfrm>
            <a:off x="4365187" y="290626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ERIKA RAMOS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cxnSpLocks/>
          </p:cNvCxnSpPr>
          <p:nvPr/>
        </p:nvCxnSpPr>
        <p:spPr>
          <a:xfrm>
            <a:off x="6444481" y="1440210"/>
            <a:ext cx="0" cy="20157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1466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QUINTO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LUIS LÓPEZ </a:t>
            </a:r>
            <a:r>
              <a:rPr lang="es-MX" sz="1400" dirty="0" err="1">
                <a:latin typeface="Calibri" pitchFamily="34" charset="0"/>
                <a:cs typeface="Arial" panose="020B0604020202020204" pitchFamily="34" charset="0"/>
              </a:rPr>
              <a:t>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583235" y="3455988"/>
            <a:ext cx="1643074"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19250" y="302418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DULCE FELIZHA OLVERA HERNANDEZ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6" name="AutoShape 3"/>
          <p:cNvSpPr>
            <a:spLocks noChangeArrowheads="1"/>
          </p:cNvSpPr>
          <p:nvPr/>
        </p:nvSpPr>
        <p:spPr bwMode="auto">
          <a:xfrm>
            <a:off x="7039011" y="30289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SOFIA MUÑ0Z MENDOZA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55446"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SEXTO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ES_tradnl" sz="1400" dirty="0">
                <a:latin typeface="Calibri" pitchFamily="34" charset="0"/>
                <a:cs typeface="Arial" panose="020B0604020202020204" pitchFamily="34" charset="0"/>
              </a:rPr>
              <a:t>JUAN ANTONIO VALDEZ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3" name="122 Conector recto"/>
          <p:cNvCxnSpPr/>
          <p:nvPr/>
        </p:nvCxnSpPr>
        <p:spPr>
          <a:xfrm rot="5400000">
            <a:off x="4934742" y="3163099"/>
            <a:ext cx="2871794"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435600" y="3313113"/>
            <a:ext cx="1512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69308" y="293052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FABIAN JASSIEL MUÑOZ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19" name="AutoShape 3"/>
          <p:cNvSpPr>
            <a:spLocks noChangeArrowheads="1"/>
          </p:cNvSpPr>
          <p:nvPr/>
        </p:nvSpPr>
        <p:spPr bwMode="auto">
          <a:xfrm>
            <a:off x="4426780" y="460058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CÉSAR RAMÍREZ MARTÍNEZ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33088"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2" name="AutoShape 3"/>
          <p:cNvSpPr>
            <a:spLocks noChangeArrowheads="1"/>
          </p:cNvSpPr>
          <p:nvPr/>
        </p:nvSpPr>
        <p:spPr bwMode="auto">
          <a:xfrm>
            <a:off x="6890439" y="293052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YESSENIA SARAÍ HERRERA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3611</TotalTime>
  <Words>6281</Words>
  <Application>Microsoft Office PowerPoint</Application>
  <PresentationFormat>Personalizado</PresentationFormat>
  <Paragraphs>494</Paragraphs>
  <Slides>34</Slides>
  <Notes>0</Notes>
  <HiddenSlides>20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34</vt:i4>
      </vt:variant>
    </vt:vector>
  </HeadingPairs>
  <TitlesOfParts>
    <vt:vector size="38" baseType="lpstr">
      <vt:lpstr>Arial</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lorena t</cp:lastModifiedBy>
  <cp:revision>374</cp:revision>
  <cp:lastPrinted>2019-09-05T20:44:11Z</cp:lastPrinted>
  <dcterms:created xsi:type="dcterms:W3CDTF">2015-01-08T17:52:13Z</dcterms:created>
  <dcterms:modified xsi:type="dcterms:W3CDTF">2020-01-13T21:58:25Z</dcterms:modified>
</cp:coreProperties>
</file>