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88" d="100"/>
          <a:sy n="88" d="100"/>
        </p:scale>
        <p:origin x="1062" y="84"/>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06/02/2020</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06/02/2020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06/02/2020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06/02/2020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06/02/2020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06/02/2020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06/02/2020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06/02/2020</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06/02/2020</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06/02/2020</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06/02/2020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06/02/2020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06/02/2020</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admin.cdhec.org.mx/archivos/pdf/TRANSPARENCIA/06/DEFINICION_DE_PUESTOS_CDHEC.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hyperlink" Target="http://cdhec.org.mx/archivos/pdf/TRANSPARENCIA/02/LEY_DE_LA_CDHEC.pdf" TargetMode="Externa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 Id="rId14" Type="http://schemas.openxmlformats.org/officeDocument/2006/relationships/image" Target="../media/image1.png"/></Relationships>
</file>

<file path=ppt/slides/_rels/slide10.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1.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1.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3.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112 Conector recto"/>
          <p:cNvCxnSpPr/>
          <p:nvPr/>
        </p:nvCxnSpPr>
        <p:spPr>
          <a:xfrm>
            <a:off x="9295930"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112 Conector recto"/>
          <p:cNvCxnSpPr/>
          <p:nvPr/>
        </p:nvCxnSpPr>
        <p:spPr>
          <a:xfrm>
            <a:off x="2196009"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48 Conector recto"/>
          <p:cNvCxnSpPr/>
          <p:nvPr/>
        </p:nvCxnSpPr>
        <p:spPr>
          <a:xfrm>
            <a:off x="3210074" y="792138"/>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5626850" y="1181577"/>
            <a:ext cx="4925" cy="27584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2481"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019725" y="2870451"/>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287895" y="2885137"/>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34369"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304249" y="372887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DIRECCIÓN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7272" y="372122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568656" y="36639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HUGO MORALES VALDÉS</a:t>
            </a:r>
          </a:p>
          <a:p>
            <a:pPr algn="ctr" defTabSz="1564509" eaLnBrk="1" fontAlgn="auto" hangingPunct="1">
              <a:spcBef>
                <a:spcPts val="0"/>
              </a:spcBef>
              <a:spcAft>
                <a:spcPts val="0"/>
              </a:spcAft>
              <a:defRPr/>
            </a:pPr>
            <a:r>
              <a:rPr lang="es-MX" sz="1400" b="1" dirty="0">
                <a:latin typeface="Calibri" pitchFamily="34" charset="0"/>
                <a:cs typeface="+mn-cs"/>
              </a:rPr>
              <a:t>HMST01</a:t>
            </a:r>
            <a:endParaRPr lang="es-ES" sz="1400" b="1" dirty="0">
              <a:latin typeface="Calibri" pitchFamily="34" charset="0"/>
              <a:cs typeface="+mn-cs"/>
            </a:endParaRPr>
          </a:p>
        </p:txBody>
      </p:sp>
      <p:cxnSp>
        <p:nvCxnSpPr>
          <p:cNvPr id="46" name="45 Conector recto"/>
          <p:cNvCxnSpPr/>
          <p:nvPr/>
        </p:nvCxnSpPr>
        <p:spPr>
          <a:xfrm>
            <a:off x="1131565" y="2870451"/>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7685044" y="164103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a:latin typeface="Calibri" pitchFamily="34" charset="0"/>
                <a:cs typeface="+mn-cs"/>
              </a:rPr>
              <a:t>HMM01</a:t>
            </a:r>
            <a:endParaRPr lang="es-ES_tradnl" sz="1200" b="1" dirty="0">
              <a:latin typeface="Calibri" pitchFamily="34" charset="0"/>
              <a:cs typeface="+mn-cs"/>
            </a:endParaRPr>
          </a:p>
        </p:txBody>
      </p:sp>
      <p:sp>
        <p:nvSpPr>
          <p:cNvPr id="73" name="AutoShape 15"/>
          <p:cNvSpPr>
            <a:spLocks noChangeArrowheads="1"/>
          </p:cNvSpPr>
          <p:nvPr/>
        </p:nvSpPr>
        <p:spPr bwMode="auto">
          <a:xfrm>
            <a:off x="8388225" y="4853367"/>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MIGUEL ALEJANDRO </a:t>
            </a:r>
          </a:p>
          <a:p>
            <a:pPr algn="ctr" defTabSz="1303759" eaLnBrk="1" fontAlgn="auto" hangingPunct="1">
              <a:spcBef>
                <a:spcPts val="0"/>
              </a:spcBef>
              <a:spcAft>
                <a:spcPts val="0"/>
              </a:spcAft>
              <a:defRPr/>
            </a:pPr>
            <a:r>
              <a:rPr lang="es-ES_tradnl" sz="1100" dirty="0">
                <a:latin typeface="Calibri" pitchFamily="34" charset="0"/>
                <a:cs typeface="+mn-cs"/>
              </a:rPr>
              <a:t>MORALES DE LA ROSA</a:t>
            </a:r>
          </a:p>
          <a:p>
            <a:pPr algn="ctr" defTabSz="1303759"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1272941" y="40984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757941" y="154922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COORDINADORA DEL DESPACHO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971219" y="4853367"/>
            <a:ext cx="2434739"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RICARDO MENDOZA RESENDEZ.</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426485" y="3713417"/>
            <a:ext cx="2331544"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759" eaLnBrk="1" fontAlgn="auto" hangingPunct="1">
              <a:spcBef>
                <a:spcPts val="0"/>
              </a:spcBef>
              <a:spcAft>
                <a:spcPts val="0"/>
              </a:spcAft>
              <a:defRPr/>
            </a:pPr>
            <a:r>
              <a:rPr lang="es-ES_tradnl" sz="1100" dirty="0">
                <a:latin typeface="Calibri" pitchFamily="34" charset="0"/>
                <a:cs typeface="+mn-cs"/>
              </a:rPr>
              <a:t>JAIME IVAN RODRIGUEZ LOZANO</a:t>
            </a:r>
          </a:p>
          <a:p>
            <a:pPr algn="ctr" defTabSz="1303759"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948537" y="3728874"/>
            <a:ext cx="2223403"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LEONOR ADRIANA GOMEZ BARREIRO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4500265" y="3736669"/>
            <a:ext cx="2334825" cy="70441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0"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CARLOS ALONSO RANGEL GÁMEZ.</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11"/>
              </a:rPr>
              <a:t>Ley de la CDHEC</a:t>
            </a:r>
            <a:endParaRPr lang="es-ES" sz="1000" dirty="0"/>
          </a:p>
          <a:p>
            <a:pPr algn="ctr"/>
            <a:r>
              <a:rPr lang="es-ES" sz="1000" dirty="0">
                <a:hlinkClick r:id="rId12"/>
              </a:rPr>
              <a:t>Reglamento interno de la CDHEC</a:t>
            </a:r>
            <a:endParaRPr lang="es-ES" sz="1000" dirty="0"/>
          </a:p>
          <a:p>
            <a:pPr algn="ctr"/>
            <a:r>
              <a:rPr lang="es-ES" sz="1000" dirty="0">
                <a:hlinkClick r:id="rId13"/>
              </a:rPr>
              <a:t>Funciones de los Puestos.</a:t>
            </a:r>
            <a:endParaRPr lang="es-ES" sz="1000" dirty="0"/>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pic>
        <p:nvPicPr>
          <p:cNvPr id="1026" name="Imagen 1" descr="image00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395829" y="193229"/>
            <a:ext cx="2362200"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SÉPTIMA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48 Conector recto"/>
          <p:cNvCxnSpPr/>
          <p:nvPr/>
        </p:nvCxnSpPr>
        <p:spPr>
          <a:xfrm>
            <a:off x="10002277" y="2681075"/>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1859250" y="3833356"/>
            <a:ext cx="81430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5077589" y="216029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flipH="1">
            <a:off x="6158303" y="1016814"/>
            <a:ext cx="5" cy="30156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4103240" y="317703"/>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DIRECCIÓN GENERAL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4100112" y="17714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487650" y="1785341"/>
            <a:ext cx="2743200" cy="853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97100" y="4752578"/>
            <a:ext cx="3324300" cy="113627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0" name="AutoShape 3"/>
          <p:cNvSpPr>
            <a:spLocks noChangeArrowheads="1"/>
          </p:cNvSpPr>
          <p:nvPr/>
        </p:nvSpPr>
        <p:spPr bwMode="auto">
          <a:xfrm>
            <a:off x="4372194" y="3359450"/>
            <a:ext cx="3572219" cy="9478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COORDINADORA DE ENLACE ADMINISTRATIVO </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DIANA DENISE SILOS BASURTO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20" name="AutoShape 3"/>
          <p:cNvSpPr>
            <a:spLocks noChangeArrowheads="1"/>
          </p:cNvSpPr>
          <p:nvPr/>
        </p:nvSpPr>
        <p:spPr bwMode="auto">
          <a:xfrm>
            <a:off x="8604721" y="1771438"/>
            <a:ext cx="2742921" cy="85368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8604721" y="4752578"/>
            <a:ext cx="2940395"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ALONDRA NAYELI ZAVALA MEDINA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1859250" y="2638541"/>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ángulo redondeado 8">
            <a:extLst>
              <a:ext uri="{FF2B5EF4-FFF2-40B4-BE49-F238E27FC236}">
                <a16:creationId xmlns:a16="http://schemas.microsoft.com/office/drawing/2014/main" xmlns="" id="{D3457111-CD4B-4314-A72F-318DC86F043C}"/>
              </a:ext>
            </a:extLst>
          </p:cNvPr>
          <p:cNvSpPr/>
          <p:nvPr/>
        </p:nvSpPr>
        <p:spPr>
          <a:xfrm>
            <a:off x="4572273"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a:extLst>
              <a:ext uri="{FF2B5EF4-FFF2-40B4-BE49-F238E27FC236}">
                <a16:creationId xmlns:a16="http://schemas.microsoft.com/office/drawing/2014/main" xmlns="" id="{34345603-F2FF-446F-A7B5-5C79B4016D2A}"/>
              </a:ext>
            </a:extLst>
          </p:cNvPr>
          <p:cNvSpPr txBox="1"/>
          <p:nvPr/>
        </p:nvSpPr>
        <p:spPr>
          <a:xfrm>
            <a:off x="4644281"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24" name="Flecha derecha 11">
            <a:hlinkClick r:id="" action="ppaction://hlinkshowjump?jump=nextslide"/>
            <a:extLst>
              <a:ext uri="{FF2B5EF4-FFF2-40B4-BE49-F238E27FC236}">
                <a16:creationId xmlns:a16="http://schemas.microsoft.com/office/drawing/2014/main" xmlns="" id="{B71E396A-42F6-44EA-A75B-93C81E5FE012}"/>
              </a:ext>
            </a:extLst>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5" name="Rectángulo redondeado 7">
            <a:hlinkClick r:id="rId6" action="ppaction://hlinksldjump"/>
            <a:extLst>
              <a:ext uri="{FF2B5EF4-FFF2-40B4-BE49-F238E27FC236}">
                <a16:creationId xmlns:a16="http://schemas.microsoft.com/office/drawing/2014/main" xmlns="" id="{DF8F9E0B-554B-40E7-99B8-B7E7AB37CDD0}"/>
              </a:ext>
            </a:extLst>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a:off x="6407944" y="1068784"/>
            <a:ext cx="0" cy="4907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48 Conector recto"/>
          <p:cNvCxnSpPr/>
          <p:nvPr/>
        </p:nvCxnSpPr>
        <p:spPr>
          <a:xfrm>
            <a:off x="4679479" y="5976714"/>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14031" y="2413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EJECUTIVA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ALONSO RANGEL GAMEZ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48 Conector recto"/>
          <p:cNvCxnSpPr/>
          <p:nvPr/>
        </p:nvCxnSpPr>
        <p:spPr>
          <a:xfrm>
            <a:off x="5281613" y="265886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818710" y="220962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PATRICIA 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80707" y="165623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41540" y="1223640"/>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mn-cs"/>
              </a:rPr>
              <a:t>DIRECCION DE INCLUSIÓN</a:t>
            </a:r>
          </a:p>
          <a:p>
            <a:pPr algn="ctr" defTabSz="1303759" eaLnBrk="1" fontAlgn="auto" hangingPunct="1">
              <a:spcBef>
                <a:spcPts val="0"/>
              </a:spcBef>
              <a:spcAft>
                <a:spcPts val="0"/>
              </a:spcAft>
              <a:defRPr/>
            </a:pPr>
            <a:r>
              <a:rPr lang="es-ES_tradnl" sz="1400" dirty="0">
                <a:latin typeface="Calibri" pitchFamily="34" charset="0"/>
                <a:cs typeface="+mn-cs"/>
              </a:rPr>
              <a:t>ING. ERASMO RAMOS GIL</a:t>
            </a: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28391" y="220404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ENRIQUETA 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74236" y="559188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PROF. PEDRO 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cxnSp>
        <p:nvCxnSpPr>
          <p:cNvPr id="16" name="48 Conector recto"/>
          <p:cNvCxnSpPr/>
          <p:nvPr/>
        </p:nvCxnSpPr>
        <p:spPr>
          <a:xfrm>
            <a:off x="5430998" y="3799949"/>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580385" y="4991485"/>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34513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ARACELI 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39992" y="334984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BRIGITTE 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47043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RICARDO 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Rectángulo redondeado 1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110587"/>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2" name="AutoShape 3"/>
          <p:cNvSpPr>
            <a:spLocks noChangeArrowheads="1"/>
          </p:cNvSpPr>
          <p:nvPr/>
        </p:nvSpPr>
        <p:spPr bwMode="auto">
          <a:xfrm>
            <a:off x="6836523" y="446750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MARTHA MARGARITA MARTÍNEZ TAMEZ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COORDINADOR DEL CIEDH</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 LIC LEONOR ADRIANA GOMEZ BARREIRO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65598" y="4035174"/>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ARROYO BAUTISTA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32145" y="4104506"/>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2" action="ppaction://hlinksldjump"/>
              </a:rPr>
              <a:t>PROGRAMADOR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 ELIDA LORENA TAVITA CASTAÑUELA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3"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TÉCNICA Y </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TITULAR DE LA UNIDAD DE TRANSPARENCIA</a:t>
            </a:r>
          </a:p>
          <a:p>
            <a:pPr algn="ctr" defTabSz="1303759" eaLnBrk="1" fontAlgn="auto" hangingPunct="1">
              <a:spcBef>
                <a:spcPts val="0"/>
              </a:spcBef>
              <a:spcAft>
                <a:spcPts val="0"/>
              </a:spcAft>
              <a:defRPr/>
            </a:pPr>
            <a:r>
              <a:rPr lang="es-ES_tradnl" sz="1400" dirty="0">
                <a:latin typeface="Calibri" pitchFamily="34" charset="0"/>
              </a:rPr>
              <a:t>JAIME IVÁN RODRÍGUEZ LOZANO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cxnSp>
        <p:nvCxnSpPr>
          <p:cNvPr id="4" name="122 Conector recto"/>
          <p:cNvCxnSpPr>
            <a:cxnSpLocks/>
            <a:endCxn id="2" idx="0"/>
          </p:cNvCxnSpPr>
          <p:nvPr/>
        </p:nvCxnSpPr>
        <p:spPr>
          <a:xfrm flipH="1">
            <a:off x="6290339" y="2811212"/>
            <a:ext cx="10126" cy="12932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ángulo redondeado 4">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6" name="Flecha derecha 5">
            <a:hlinkClick r:id="" action="ppaction://hlinkshowjump?jump=endshow"/>
          </p:cNvPr>
          <p:cNvSpPr/>
          <p:nvPr/>
        </p:nvSpPr>
        <p:spPr>
          <a:xfrm>
            <a:off x="10332913" y="6336754"/>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s-ES" sz="1000" dirty="0">
                <a:solidFill>
                  <a:srgbClr val="FF0000"/>
                </a:solidFill>
                <a:latin typeface="Arial" panose="020B0604020202020204" pitchFamily="34" charset="0"/>
                <a:cs typeface="Arial" panose="020B0604020202020204" pitchFamily="34" charset="0"/>
              </a:rPr>
              <a:t>Da clic en cada uno de los puestos, para desplegar las funciones o bien da </a:t>
            </a:r>
            <a:r>
              <a:rPr lang="es-ES" sz="1000" dirty="0" err="1">
                <a:solidFill>
                  <a:srgbClr val="FF0000"/>
                </a:solidFill>
                <a:latin typeface="Arial" panose="020B0604020202020204" pitchFamily="34" charset="0"/>
                <a:cs typeface="Arial" panose="020B0604020202020204" pitchFamily="34" charset="0"/>
              </a:rPr>
              <a:t>Click</a:t>
            </a:r>
            <a:r>
              <a:rPr lang="es-ES" sz="1000" dirty="0">
                <a:solidFill>
                  <a:srgbClr val="FF0000"/>
                </a:solidFill>
                <a:latin typeface="Arial" panose="020B0604020202020204" pitchFamily="34" charset="0"/>
                <a:cs typeface="Arial" panose="020B0604020202020204" pitchFamily="34" charset="0"/>
              </a:rPr>
              <a:t> sobre las ligas siguientes:</a:t>
            </a:r>
          </a:p>
          <a:p>
            <a:pPr algn="ctr"/>
            <a:r>
              <a:rPr lang="es-ES" sz="1000" dirty="0">
                <a:latin typeface="Arial" panose="020B0604020202020204" pitchFamily="34" charset="0"/>
                <a:cs typeface="Arial" panose="020B0604020202020204" pitchFamily="34" charset="0"/>
                <a:hlinkClick r:id="rId4"/>
              </a:rPr>
              <a:t>Ley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5"/>
              </a:rPr>
              <a:t>Reglamento interno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6"/>
              </a:rPr>
              <a:t>Funciones de los Puestos.</a:t>
            </a:r>
            <a:endParaRPr lang="es-E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a:t>Presidente</a:t>
            </a:r>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a:t>Anterior</a:t>
            </a:r>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a:t>Visitador General</a:t>
            </a:r>
          </a:p>
        </p:txBody>
      </p:sp>
    </p:spTree>
    <p:extLst>
      <p:ext uri="{BB962C8B-B14F-4D97-AF65-F5344CB8AC3E}">
        <p14:creationId xmlns:p14="http://schemas.microsoft.com/office/powerpoint/2010/main" val="18785881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a:t>Director General</a:t>
            </a:r>
          </a:p>
        </p:txBody>
      </p:sp>
    </p:spTree>
    <p:extLst>
      <p:ext uri="{BB962C8B-B14F-4D97-AF65-F5344CB8AC3E}">
        <p14:creationId xmlns:p14="http://schemas.microsoft.com/office/powerpoint/2010/main" val="1771276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Secretario Técnico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958830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Contralor Interno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0040342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48 Conector recto"/>
          <p:cNvCxnSpPr/>
          <p:nvPr/>
        </p:nvCxnSpPr>
        <p:spPr>
          <a:xfrm>
            <a:off x="5220345" y="3744467"/>
            <a:ext cx="1169739" cy="4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22 Conector recto"/>
          <p:cNvCxnSpPr>
            <a:endCxn id="7" idx="0"/>
          </p:cNvCxnSpPr>
          <p:nvPr/>
        </p:nvCxnSpPr>
        <p:spPr>
          <a:xfrm>
            <a:off x="6390084" y="1152178"/>
            <a:ext cx="17860" cy="48378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459264"/>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HUGO MORALES VALDES</a:t>
            </a:r>
          </a:p>
          <a:p>
            <a:pPr algn="ctr" defTabSz="1564509" eaLnBrk="1" fontAlgn="auto" hangingPunct="1">
              <a:spcBef>
                <a:spcPts val="0"/>
              </a:spcBef>
              <a:spcAft>
                <a:spcPts val="0"/>
              </a:spcAft>
              <a:defRPr/>
            </a:pPr>
            <a:r>
              <a:rPr lang="es-MX" sz="1400" b="1" dirty="0">
                <a:latin typeface="Calibri" pitchFamily="34" charset="0"/>
              </a:rPr>
              <a:t>HMST01</a:t>
            </a:r>
            <a:endParaRPr lang="es-ES" sz="1400" b="1" dirty="0">
              <a:latin typeface="Calibri" pitchFamily="34" charset="0"/>
            </a:endParaRPr>
          </a:p>
        </p:txBody>
      </p:sp>
      <p:cxnSp>
        <p:nvCxnSpPr>
          <p:cNvPr id="5" name="48 Conector recto"/>
          <p:cNvCxnSpPr/>
          <p:nvPr/>
        </p:nvCxnSpPr>
        <p:spPr>
          <a:xfrm>
            <a:off x="5273136" y="4968602"/>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1996914"/>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 sz="1400" b="1" u="sng" dirty="0">
                <a:solidFill>
                  <a:srgbClr val="0000FF"/>
                </a:solidFill>
                <a:latin typeface="Calibri" pitchFamily="34" charset="0"/>
              </a:rPr>
              <a:t>COORDINADORA DEL DESPACHO DE LA PRESIDENCIA</a:t>
            </a:r>
            <a:endParaRPr lang="es-ES_tradnl" sz="1400" b="1" u="sng" dirty="0">
              <a:solidFill>
                <a:srgbClr val="0000FF"/>
              </a:solidFill>
              <a:latin typeface="Calibri"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ELSA MARIA DEL PILAR FLORES VELÁZQUEZ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4349750" y="599006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a:latin typeface="Calibri" pitchFamily="34" charset="0"/>
                <a:cs typeface="Arial" panose="020B0604020202020204" pitchFamily="34" charset="0"/>
              </a:rPr>
              <a:t>HPR03</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7596609" y="4514983"/>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55849" y="4514983"/>
            <a:ext cx="451728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PRESIDENCIA/COORDINACION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DINORAH CASTILLO RIVERA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55849" y="3272820"/>
            <a:ext cx="448180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PRESIDENCIA/COORDINACIÓN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CARMINA MONSERRAT MONTENEGRO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a:t>Coordinador Jurídico</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6366560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Coordinador Administrativo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Humanos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100" dirty="0">
                <a:latin typeface="Arial"/>
                <a:ea typeface="Calibri"/>
                <a:cs typeface="Times New Roman"/>
              </a:rPr>
              <a:t>. VI. Establecer mecanismos, medidas y acciones de racionalidad, austeridad y disciplina presupuestal.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Materiales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Financieros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 El Consejo tiene las siguientes atribuciones:  </a:t>
            </a:r>
          </a:p>
          <a:p>
            <a:pPr algn="just">
              <a:lnSpc>
                <a:spcPct val="150000"/>
              </a:lnSpc>
            </a:pPr>
            <a:r>
              <a:rPr lang="es-ES" sz="1100" dirty="0"/>
              <a:t>a.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a:t>Consejo Consultivo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581409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a:t>Visitaduría Regional e Itinerante</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6208680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a:t>Visitador Adjunto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635738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a:t>Encargado del CIEDH</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9990203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a:t>Unidad de Revisión y Control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357331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48 Conector recto"/>
          <p:cNvCxnSpPr/>
          <p:nvPr/>
        </p:nvCxnSpPr>
        <p:spPr>
          <a:xfrm>
            <a:off x="5045869" y="2376314"/>
            <a:ext cx="5035550" cy="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48 Conector recto">
            <a:extLst>
              <a:ext uri="{FF2B5EF4-FFF2-40B4-BE49-F238E27FC236}">
                <a16:creationId xmlns:a16="http://schemas.microsoft.com/office/drawing/2014/main" xmlns="" id="{3BBF559C-0DB4-45A2-9CCE-8FD5075712A1}"/>
              </a:ext>
            </a:extLst>
          </p:cNvPr>
          <p:cNvCxnSpPr/>
          <p:nvPr/>
        </p:nvCxnSpPr>
        <p:spPr>
          <a:xfrm>
            <a:off x="4678983" y="3390223"/>
            <a:ext cx="37871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VISITADURÍA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400" b="1" dirty="0">
                <a:latin typeface="Calibri" pitchFamily="34" charset="0"/>
              </a:rPr>
              <a:t>HMMS01</a:t>
            </a:r>
          </a:p>
        </p:txBody>
      </p:sp>
      <p:cxnSp>
        <p:nvCxnSpPr>
          <p:cNvPr id="3" name="122 Conector recto"/>
          <p:cNvCxnSpPr>
            <a:cxnSpLocks/>
            <a:stCxn id="2" idx="2"/>
          </p:cNvCxnSpPr>
          <p:nvPr/>
        </p:nvCxnSpPr>
        <p:spPr>
          <a:xfrm flipH="1">
            <a:off x="6403181" y="1541463"/>
            <a:ext cx="4763" cy="38376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045869" y="4269307"/>
            <a:ext cx="2550740" cy="1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6403181" y="5379067"/>
            <a:ext cx="10501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974796"/>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987680" y="1895229"/>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974294" y="2909735"/>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LOPEZ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51223" y="3939546"/>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972329" y="3888578"/>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94706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8677275" y="1450916"/>
            <a:ext cx="2808288" cy="141008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endParaRPr lang="es-ES_tradnl" sz="1400" b="1" dirty="0">
              <a:latin typeface="Calibri" pitchFamily="34" charset="0"/>
              <a:cs typeface="+mn-cs"/>
              <a:hlinkClick r:id="rId4" action="ppaction://hlinksldjump"/>
            </a:endParaRPr>
          </a:p>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C.P. PATRICIA RAMOS ORTIZ </a:t>
            </a:r>
          </a:p>
          <a:p>
            <a:pPr algn="ctr" defTabSz="1303759" eaLnBrk="1" fontAlgn="auto" hangingPunct="1">
              <a:spcBef>
                <a:spcPts val="0"/>
              </a:spcBef>
              <a:spcAft>
                <a:spcPts val="0"/>
              </a:spcAft>
              <a:defRPr/>
            </a:pPr>
            <a:r>
              <a:rPr lang="es-ES_tradnl" sz="1100" b="1" dirty="0">
                <a:latin typeface="Calibri" pitchFamily="34" charset="0"/>
              </a:rPr>
              <a:t>HPR01</a:t>
            </a:r>
          </a:p>
          <a:p>
            <a:pPr algn="ctr" defTabSz="1303759"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p>
          <a:p>
            <a:pPr algn="ctr" defTabSz="1303759" eaLnBrk="1" fontAlgn="auto" hangingPunct="1">
              <a:spcBef>
                <a:spcPts val="0"/>
              </a:spcBef>
              <a:spcAft>
                <a:spcPts val="0"/>
              </a:spcAft>
              <a:defRPr/>
            </a:pPr>
            <a:r>
              <a:rPr lang="es-ES_tradnl" sz="1100" dirty="0">
                <a:latin typeface="Calibri" pitchFamily="34" charset="0"/>
              </a:rPr>
              <a:t>LIC. ESTHER GUADALUPE AGUILAR PINALES</a:t>
            </a:r>
          </a:p>
          <a:p>
            <a:pPr algn="ctr" defTabSz="1303759"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759" eaLnBrk="1" fontAlgn="auto" hangingPunct="1">
              <a:spcBef>
                <a:spcPts val="0"/>
              </a:spcBef>
              <a:spcAft>
                <a:spcPts val="0"/>
              </a:spcAft>
              <a:defRPr/>
            </a:pP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635372" y="428597"/>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635372" y="49168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a:t>Coordinar o auxiliar en la preparación y difusión de los programas informativos;</a:t>
            </a:r>
          </a:p>
          <a:p>
            <a:pPr marL="285750" indent="-285750" algn="just">
              <a:lnSpc>
                <a:spcPct val="150000"/>
              </a:lnSpc>
              <a:buFont typeface="+mj-lt"/>
              <a:buAutoNum type="romanUcPeriod"/>
            </a:pPr>
            <a:r>
              <a:rPr lang="es-ES" sz="1100" dirty="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a:t>Llevar un archivo cronológico de las notas periodísticas;</a:t>
            </a:r>
          </a:p>
          <a:p>
            <a:pPr marL="285750" indent="-285750" algn="just">
              <a:lnSpc>
                <a:spcPct val="150000"/>
              </a:lnSpc>
              <a:buFont typeface="+mj-lt"/>
              <a:buAutoNum type="romanUcPeriod"/>
            </a:pPr>
            <a:r>
              <a:rPr lang="es-ES" sz="1100" dirty="0"/>
              <a:t>Presentar una síntesis informativa de las noticias con el apoyo documental en forma diaria;</a:t>
            </a:r>
          </a:p>
          <a:p>
            <a:pPr marL="285750" indent="-285750" algn="just">
              <a:lnSpc>
                <a:spcPct val="150000"/>
              </a:lnSpc>
              <a:buFont typeface="+mj-lt"/>
              <a:buAutoNum type="romanUcPeriod"/>
            </a:pPr>
            <a:r>
              <a:rPr lang="es-ES" sz="1100" dirty="0"/>
              <a:t>Participar en la preparación de los eventos de difusión que sean programados en la Comisión;</a:t>
            </a:r>
          </a:p>
          <a:p>
            <a:pPr marL="285750" indent="-285750" algn="just">
              <a:lnSpc>
                <a:spcPct val="150000"/>
              </a:lnSpc>
              <a:buFont typeface="+mj-lt"/>
              <a:buAutoNum type="romanUcPeriod"/>
            </a:pPr>
            <a:r>
              <a:rPr lang="es-ES" sz="1100" dirty="0"/>
              <a:t>Las demás que le sean encomendadas al Presidente, el Director General u otro funcionario que designe el Presidente. </a:t>
            </a:r>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a:t>Comunicación Social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711124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Asistir y participar en las sesiones del Consejo.</a:t>
            </a:r>
          </a:p>
          <a:p>
            <a:pPr marL="285750" indent="-285750" algn="just">
              <a:lnSpc>
                <a:spcPct val="150000"/>
              </a:lnSpc>
              <a:buFont typeface="+mj-lt"/>
              <a:buAutoNum type="romanUcPeriod"/>
            </a:pPr>
            <a:r>
              <a:rPr lang="es-ES" sz="1100" dirty="0"/>
              <a:t>Supervisar el cumplimiento de los acuerdos del Consejo.</a:t>
            </a:r>
          </a:p>
          <a:p>
            <a:pPr marL="285750" indent="-285750" algn="just">
              <a:lnSpc>
                <a:spcPct val="150000"/>
              </a:lnSpc>
              <a:buFont typeface="+mj-lt"/>
              <a:buAutoNum type="romanUcPeriod"/>
            </a:pPr>
            <a:r>
              <a:rPr lang="es-ES" sz="1100" dirty="0"/>
              <a:t>Supervisar el funcionamiento de los órganos de la Comisión, así como el adecuado desarrollo de sus actividades.</a:t>
            </a:r>
          </a:p>
          <a:p>
            <a:pPr marL="285750" indent="-285750" algn="just">
              <a:lnSpc>
                <a:spcPct val="150000"/>
              </a:lnSpc>
              <a:buFont typeface="+mj-lt"/>
              <a:buAutoNum type="romanUcPeriod"/>
            </a:pPr>
            <a:r>
              <a:rPr lang="es-ES" sz="1100" dirty="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a:t>Representar al Presidente de la Comisión ante algún organismo público o privado cuando él lo requiera.</a:t>
            </a:r>
          </a:p>
          <a:p>
            <a:pPr marL="285750" indent="-285750" algn="just">
              <a:lnSpc>
                <a:spcPct val="150000"/>
              </a:lnSpc>
              <a:buFont typeface="+mj-lt"/>
              <a:buAutoNum type="romanUcPeriod"/>
            </a:pPr>
            <a:r>
              <a:rPr lang="es-ES" sz="1100" dirty="0"/>
              <a:t>Las demás que le sean encomendadas por el Presidente de la Comisión. </a:t>
            </a:r>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a:t>Secretario Ejecutivo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8258749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a:t>Coordinación de Sistemas</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408142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Programador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7468231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a:t>Participar en la preparación de eventos públicos de difusión de la Comisión;</a:t>
            </a:r>
          </a:p>
          <a:p>
            <a:pPr marL="285750" indent="-285750" algn="just">
              <a:lnSpc>
                <a:spcPct val="150000"/>
              </a:lnSpc>
              <a:buFont typeface="+mj-lt"/>
              <a:buAutoNum type="romanUcPeriod"/>
            </a:pPr>
            <a:r>
              <a:rPr lang="es-ES" sz="1100" dirty="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Capacitador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42167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GARDENIA ESMERALDA SALINAS MARQUEZ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790829" y="589282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MAXIMILIANO BLÁSQUEZ </a:t>
            </a:r>
          </a:p>
          <a:p>
            <a:pPr algn="ctr" defTabSz="1303759" eaLnBrk="1" fontAlgn="auto" hangingPunct="1">
              <a:spcBef>
                <a:spcPts val="0"/>
              </a:spcBef>
              <a:spcAft>
                <a:spcPts val="0"/>
              </a:spcAft>
              <a:defRPr/>
            </a:pPr>
            <a:r>
              <a:rPr lang="es-ES_tradnl" sz="1400" dirty="0">
                <a:latin typeface="Calibri" pitchFamily="34" charset="0"/>
              </a:rPr>
              <a:t>AGUIRRE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a:cxnSpLocks/>
          </p:cNvCxnSpPr>
          <p:nvPr/>
        </p:nvCxnSpPr>
        <p:spPr>
          <a:xfrm flipH="1">
            <a:off x="6372225" y="1678861"/>
            <a:ext cx="248" cy="39277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a:extLst>
              <a:ext uri="{FF2B5EF4-FFF2-40B4-BE49-F238E27FC236}">
                <a16:creationId xmlns:a16="http://schemas.microsoft.com/office/drawing/2014/main" xmlns="" id="{3C5B8F1D-1620-47FF-A8EF-706677F184F8}"/>
              </a:ext>
            </a:extLst>
          </p:cNvPr>
          <p:cNvSpPr>
            <a:spLocks noChangeArrowheads="1"/>
          </p:cNvSpPr>
          <p:nvPr/>
        </p:nvSpPr>
        <p:spPr bwMode="auto">
          <a:xfrm>
            <a:off x="1519689" y="518828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LUZ ELENA ESTRADA JIMENEZ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4" name="Conector recto 23">
            <a:extLst>
              <a:ext uri="{FF2B5EF4-FFF2-40B4-BE49-F238E27FC236}">
                <a16:creationId xmlns:a16="http://schemas.microsoft.com/office/drawing/2014/main" xmlns="" id="{4B5C97F7-120B-4E47-A4E6-2E171497F7BD}"/>
              </a:ext>
            </a:extLst>
          </p:cNvPr>
          <p:cNvCxnSpPr>
            <a:cxnSpLocks/>
            <a:endCxn id="18" idx="3"/>
          </p:cNvCxnSpPr>
          <p:nvPr/>
        </p:nvCxnSpPr>
        <p:spPr>
          <a:xfrm flipH="1">
            <a:off x="5636077" y="5606589"/>
            <a:ext cx="736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6372225" y="984138"/>
            <a:ext cx="18030" cy="52668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VISITADOR ADJUNTO</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ENCARGADO DE LA SEGUNDA VISITADURIA REGIONAL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752578"/>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REYNA 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73648" y="3943150"/>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73576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79575" y="280836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22" name="AutoShape 3"/>
          <p:cNvSpPr>
            <a:spLocks noChangeArrowheads="1"/>
          </p:cNvSpPr>
          <p:nvPr/>
        </p:nvSpPr>
        <p:spPr bwMode="auto">
          <a:xfrm>
            <a:off x="1676819" y="5832698"/>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6" name="Rectángulo redondeado 2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9" name="Rectángulo redondeado 28"/>
          <p:cNvSpPr/>
          <p:nvPr/>
        </p:nvSpPr>
        <p:spPr>
          <a:xfrm>
            <a:off x="422645" y="31010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467114" y="371013"/>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32" name="Flecha derecha 31">
            <a:hlinkClick r:id="" action="ppaction://hlinkshowjump?jump=nextslide"/>
          </p:cNvPr>
          <p:cNvSpPr/>
          <p:nvPr/>
        </p:nvSpPr>
        <p:spPr>
          <a:xfrm>
            <a:off x="10908977" y="6552778"/>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cxnSp>
        <p:nvCxnSpPr>
          <p:cNvPr id="27" name="48 Conector recto"/>
          <p:cNvCxnSpPr>
            <a:cxnSpLocks/>
            <a:stCxn id="22" idx="3"/>
          </p:cNvCxnSpPr>
          <p:nvPr/>
        </p:nvCxnSpPr>
        <p:spPr>
          <a:xfrm>
            <a:off x="5793207" y="6251005"/>
            <a:ext cx="597048" cy="93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AutoShape 3">
            <a:extLst>
              <a:ext uri="{FF2B5EF4-FFF2-40B4-BE49-F238E27FC236}">
                <a16:creationId xmlns:a16="http://schemas.microsoft.com/office/drawing/2014/main" xmlns="" id="{3D7C13F6-4B50-4C1D-93D4-86BA883E134F}"/>
              </a:ext>
            </a:extLst>
          </p:cNvPr>
          <p:cNvSpPr>
            <a:spLocks noChangeArrowheads="1"/>
          </p:cNvSpPr>
          <p:nvPr/>
        </p:nvSpPr>
        <p:spPr bwMode="auto">
          <a:xfrm>
            <a:off x="7018145" y="279318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HUMBERTO RIVERA PEREZ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28" name="AutoShape 3">
            <a:extLst>
              <a:ext uri="{FF2B5EF4-FFF2-40B4-BE49-F238E27FC236}">
                <a16:creationId xmlns:a16="http://schemas.microsoft.com/office/drawing/2014/main" xmlns="" id="{79B5B6A0-F847-4E1F-958A-0AA1CFDD2094}"/>
              </a:ext>
            </a:extLst>
          </p:cNvPr>
          <p:cNvSpPr>
            <a:spLocks noChangeArrowheads="1"/>
          </p:cNvSpPr>
          <p:nvPr/>
        </p:nvSpPr>
        <p:spPr bwMode="auto">
          <a:xfrm>
            <a:off x="7010400" y="3777861"/>
            <a:ext cx="4116388" cy="27578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JAQUELINE PUENTES RAMIREZ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CAROLINA MARTINEZ SANCHEZ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ANA ISABEL MUÑIZ MARQUEZ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MANUEL ISAAC LÓPEZ SOTO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57940" y="346234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TERECITA SERVIN BARRIENTOS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ÁNGEL SAN MIGUEL GARZA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a:off x="6295237" y="1585970"/>
            <a:ext cx="5228" cy="3795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540580" y="4962627"/>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3" name="AutoShape 3"/>
          <p:cNvSpPr>
            <a:spLocks noChangeArrowheads="1"/>
          </p:cNvSpPr>
          <p:nvPr/>
        </p:nvSpPr>
        <p:spPr bwMode="auto">
          <a:xfrm>
            <a:off x="6938735" y="4962627"/>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539825" y="6053095"/>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4349750" y="211417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ANA LILIA RUÍZ CHÁVEZ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20" name="122 Conector recto"/>
          <p:cNvCxnSpPr>
            <a:stCxn id="7" idx="3"/>
            <a:endCxn id="13" idx="1"/>
          </p:cNvCxnSpPr>
          <p:nvPr/>
        </p:nvCxnSpPr>
        <p:spPr>
          <a:xfrm>
            <a:off x="5656967" y="5380933"/>
            <a:ext cx="128176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AutoShape 3">
            <a:extLst>
              <a:ext uri="{FF2B5EF4-FFF2-40B4-BE49-F238E27FC236}">
                <a16:creationId xmlns:a16="http://schemas.microsoft.com/office/drawing/2014/main" xmlns="" id="{FA11B24A-987D-47F0-B524-A731B8CFB79D}"/>
              </a:ext>
            </a:extLst>
          </p:cNvPr>
          <p:cNvSpPr>
            <a:spLocks noChangeArrowheads="1"/>
          </p:cNvSpPr>
          <p:nvPr/>
        </p:nvSpPr>
        <p:spPr bwMode="auto">
          <a:xfrm>
            <a:off x="4365187" y="3528442"/>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ERIKA RAMOS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p:cNvCxnSpPr>
          <p:nvPr/>
        </p:nvCxnSpPr>
        <p:spPr>
          <a:xfrm>
            <a:off x="6444481" y="1440210"/>
            <a:ext cx="0" cy="2015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1466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LÓPEZ </a:t>
            </a:r>
            <a:r>
              <a:rPr lang="es-MX" sz="1400" dirty="0" err="1">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DULCE FELIZHA OLVERA HERNANDEZ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55446"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SEXTO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6890439"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3939</TotalTime>
  <Words>6262</Words>
  <Application>Microsoft Office PowerPoint</Application>
  <PresentationFormat>Personalizado</PresentationFormat>
  <Paragraphs>488</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lorena t</cp:lastModifiedBy>
  <cp:revision>378</cp:revision>
  <cp:lastPrinted>2019-09-05T20:44:11Z</cp:lastPrinted>
  <dcterms:created xsi:type="dcterms:W3CDTF">2015-01-08T17:52:13Z</dcterms:created>
  <dcterms:modified xsi:type="dcterms:W3CDTF">2020-02-06T16:25:07Z</dcterms:modified>
</cp:coreProperties>
</file>