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6"/>
  </p:handoutMasterIdLst>
  <p:sldIdLst>
    <p:sldId id="274" r:id="rId2"/>
    <p:sldId id="272" r:id="rId3"/>
    <p:sldId id="263" r:id="rId4"/>
    <p:sldId id="264" r:id="rId5"/>
    <p:sldId id="265" r:id="rId6"/>
    <p:sldId id="266" r:id="rId7"/>
    <p:sldId id="267" r:id="rId8"/>
    <p:sldId id="268" r:id="rId9"/>
    <p:sldId id="269" r:id="rId10"/>
    <p:sldId id="270" r:id="rId11"/>
    <p:sldId id="299" r:id="rId12"/>
    <p:sldId id="258" r:id="rId13"/>
    <p:sldId id="275" r:id="rId14"/>
    <p:sldId id="298" r:id="rId15"/>
    <p:sldId id="276" r:id="rId16"/>
    <p:sldId id="277" r:id="rId17"/>
    <p:sldId id="278" r:id="rId18"/>
    <p:sldId id="279" r:id="rId19"/>
    <p:sldId id="280" r:id="rId20"/>
    <p:sldId id="281" r:id="rId21"/>
    <p:sldId id="282" r:id="rId22"/>
    <p:sldId id="295" r:id="rId23"/>
    <p:sldId id="296" r:id="rId24"/>
    <p:sldId id="297" r:id="rId25"/>
    <p:sldId id="283" r:id="rId26"/>
    <p:sldId id="284" r:id="rId27"/>
    <p:sldId id="285" r:id="rId28"/>
    <p:sldId id="286" r:id="rId29"/>
    <p:sldId id="289" r:id="rId30"/>
    <p:sldId id="290" r:id="rId31"/>
    <p:sldId id="291" r:id="rId32"/>
    <p:sldId id="292" r:id="rId33"/>
    <p:sldId id="293" r:id="rId34"/>
    <p:sldId id="294" r:id="rId35"/>
  </p:sldIdLst>
  <p:sldSz cx="11880850" cy="7200900"/>
  <p:notesSz cx="9296400" cy="7010400"/>
  <p:defaultTextStyle>
    <a:defPPr>
      <a:defRPr lang="es-MX"/>
    </a:defPPr>
    <a:lvl1pPr algn="l" defTabSz="1563688" rtl="0" eaLnBrk="0" fontAlgn="base" hangingPunct="0">
      <a:spcBef>
        <a:spcPct val="0"/>
      </a:spcBef>
      <a:spcAft>
        <a:spcPct val="0"/>
      </a:spcAft>
      <a:defRPr sz="3100" kern="1200">
        <a:solidFill>
          <a:schemeClr val="tx1"/>
        </a:solidFill>
        <a:latin typeface="Arial" charset="0"/>
        <a:ea typeface="+mn-ea"/>
        <a:cs typeface="Arial" charset="0"/>
      </a:defRPr>
    </a:lvl1pPr>
    <a:lvl2pPr marL="781050" indent="-323850" algn="l" defTabSz="1563688" rtl="0" eaLnBrk="0" fontAlgn="base" hangingPunct="0">
      <a:spcBef>
        <a:spcPct val="0"/>
      </a:spcBef>
      <a:spcAft>
        <a:spcPct val="0"/>
      </a:spcAft>
      <a:defRPr sz="3100" kern="1200">
        <a:solidFill>
          <a:schemeClr val="tx1"/>
        </a:solidFill>
        <a:latin typeface="Arial" charset="0"/>
        <a:ea typeface="+mn-ea"/>
        <a:cs typeface="Arial" charset="0"/>
      </a:defRPr>
    </a:lvl2pPr>
    <a:lvl3pPr marL="1563688" indent="-649288" algn="l" defTabSz="1563688" rtl="0" eaLnBrk="0" fontAlgn="base" hangingPunct="0">
      <a:spcBef>
        <a:spcPct val="0"/>
      </a:spcBef>
      <a:spcAft>
        <a:spcPct val="0"/>
      </a:spcAft>
      <a:defRPr sz="3100" kern="1200">
        <a:solidFill>
          <a:schemeClr val="tx1"/>
        </a:solidFill>
        <a:latin typeface="Arial" charset="0"/>
        <a:ea typeface="+mn-ea"/>
        <a:cs typeface="Arial" charset="0"/>
      </a:defRPr>
    </a:lvl3pPr>
    <a:lvl4pPr marL="2346325" indent="-974725" algn="l" defTabSz="1563688" rtl="0" eaLnBrk="0" fontAlgn="base" hangingPunct="0">
      <a:spcBef>
        <a:spcPct val="0"/>
      </a:spcBef>
      <a:spcAft>
        <a:spcPct val="0"/>
      </a:spcAft>
      <a:defRPr sz="3100" kern="1200">
        <a:solidFill>
          <a:schemeClr val="tx1"/>
        </a:solidFill>
        <a:latin typeface="Arial" charset="0"/>
        <a:ea typeface="+mn-ea"/>
        <a:cs typeface="Arial" charset="0"/>
      </a:defRPr>
    </a:lvl4pPr>
    <a:lvl5pPr marL="3128963" indent="-1300163" algn="l" defTabSz="1563688" rtl="0" eaLnBrk="0" fontAlgn="base" hangingPunct="0">
      <a:spcBef>
        <a:spcPct val="0"/>
      </a:spcBef>
      <a:spcAft>
        <a:spcPct val="0"/>
      </a:spcAft>
      <a:defRPr sz="3100" kern="1200">
        <a:solidFill>
          <a:schemeClr val="tx1"/>
        </a:solidFill>
        <a:latin typeface="Arial" charset="0"/>
        <a:ea typeface="+mn-ea"/>
        <a:cs typeface="Arial" charset="0"/>
      </a:defRPr>
    </a:lvl5pPr>
    <a:lvl6pPr marL="2286000" algn="l" defTabSz="914400" rtl="0" eaLnBrk="1" latinLnBrk="0" hangingPunct="1">
      <a:defRPr sz="3100" kern="1200">
        <a:solidFill>
          <a:schemeClr val="tx1"/>
        </a:solidFill>
        <a:latin typeface="Arial" charset="0"/>
        <a:ea typeface="+mn-ea"/>
        <a:cs typeface="Arial" charset="0"/>
      </a:defRPr>
    </a:lvl6pPr>
    <a:lvl7pPr marL="2743200" algn="l" defTabSz="914400" rtl="0" eaLnBrk="1" latinLnBrk="0" hangingPunct="1">
      <a:defRPr sz="3100" kern="1200">
        <a:solidFill>
          <a:schemeClr val="tx1"/>
        </a:solidFill>
        <a:latin typeface="Arial" charset="0"/>
        <a:ea typeface="+mn-ea"/>
        <a:cs typeface="Arial" charset="0"/>
      </a:defRPr>
    </a:lvl7pPr>
    <a:lvl8pPr marL="3200400" algn="l" defTabSz="914400" rtl="0" eaLnBrk="1" latinLnBrk="0" hangingPunct="1">
      <a:defRPr sz="3100" kern="1200">
        <a:solidFill>
          <a:schemeClr val="tx1"/>
        </a:solidFill>
        <a:latin typeface="Arial" charset="0"/>
        <a:ea typeface="+mn-ea"/>
        <a:cs typeface="Arial" charset="0"/>
      </a:defRPr>
    </a:lvl8pPr>
    <a:lvl9pPr marL="3657600" algn="l" defTabSz="914400" rtl="0" eaLnBrk="1" latinLnBrk="0" hangingPunct="1">
      <a:defRPr sz="31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268">
          <p15:clr>
            <a:srgbClr val="A4A3A4"/>
          </p15:clr>
        </p15:guide>
        <p15:guide id="2" pos="37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F13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2950" autoAdjust="0"/>
  </p:normalViewPr>
  <p:slideViewPr>
    <p:cSldViewPr>
      <p:cViewPr varScale="1">
        <p:scale>
          <a:sx n="82" d="100"/>
          <a:sy n="82" d="100"/>
        </p:scale>
        <p:origin x="1452" y="78"/>
      </p:cViewPr>
      <p:guideLst>
        <p:guide orient="horz" pos="2268"/>
        <p:guide pos="374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4029282" cy="350760"/>
          </a:xfrm>
          <a:prstGeom prst="rect">
            <a:avLst/>
          </a:prstGeom>
        </p:spPr>
        <p:txBody>
          <a:bodyPr vert="horz" lIns="91367" tIns="45683" rIns="91367" bIns="45683" rtlCol="0"/>
          <a:lstStyle>
            <a:lvl1pPr algn="l">
              <a:defRPr sz="1200"/>
            </a:lvl1pPr>
          </a:lstStyle>
          <a:p>
            <a:endParaRPr lang="es-MX"/>
          </a:p>
        </p:txBody>
      </p:sp>
      <p:sp>
        <p:nvSpPr>
          <p:cNvPr id="3" name="2 Marcador de fecha"/>
          <p:cNvSpPr>
            <a:spLocks noGrp="1"/>
          </p:cNvSpPr>
          <p:nvPr>
            <p:ph type="dt" sz="quarter" idx="1"/>
          </p:nvPr>
        </p:nvSpPr>
        <p:spPr>
          <a:xfrm>
            <a:off x="5265014" y="0"/>
            <a:ext cx="4029282" cy="350760"/>
          </a:xfrm>
          <a:prstGeom prst="rect">
            <a:avLst/>
          </a:prstGeom>
        </p:spPr>
        <p:txBody>
          <a:bodyPr vert="horz" lIns="91367" tIns="45683" rIns="91367" bIns="45683" rtlCol="0"/>
          <a:lstStyle>
            <a:lvl1pPr algn="r">
              <a:defRPr sz="1200"/>
            </a:lvl1pPr>
          </a:lstStyle>
          <a:p>
            <a:fld id="{08321211-BE9D-49B6-B1E5-12EF0216CE73}" type="datetimeFigureOut">
              <a:rPr lang="es-MX" smtClean="0"/>
              <a:pPr/>
              <a:t>05/08/2020</a:t>
            </a:fld>
            <a:endParaRPr lang="es-MX"/>
          </a:p>
        </p:txBody>
      </p:sp>
      <p:sp>
        <p:nvSpPr>
          <p:cNvPr id="4" name="3 Marcador de pie de página"/>
          <p:cNvSpPr>
            <a:spLocks noGrp="1"/>
          </p:cNvSpPr>
          <p:nvPr>
            <p:ph type="ftr" sz="quarter" idx="2"/>
          </p:nvPr>
        </p:nvSpPr>
        <p:spPr>
          <a:xfrm>
            <a:off x="1" y="6658443"/>
            <a:ext cx="4029282" cy="350760"/>
          </a:xfrm>
          <a:prstGeom prst="rect">
            <a:avLst/>
          </a:prstGeom>
        </p:spPr>
        <p:txBody>
          <a:bodyPr vert="horz" lIns="91367" tIns="45683" rIns="91367" bIns="45683"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5265014" y="6658443"/>
            <a:ext cx="4029282" cy="350760"/>
          </a:xfrm>
          <a:prstGeom prst="rect">
            <a:avLst/>
          </a:prstGeom>
        </p:spPr>
        <p:txBody>
          <a:bodyPr vert="horz" lIns="91367" tIns="45683" rIns="91367" bIns="45683" rtlCol="0" anchor="b"/>
          <a:lstStyle>
            <a:lvl1pPr algn="r">
              <a:defRPr sz="1200"/>
            </a:lvl1pPr>
          </a:lstStyle>
          <a:p>
            <a:fld id="{AE6F987F-5FE4-4B15-8AD8-2F5AD59C2CCA}" type="slidenum">
              <a:rPr lang="es-MX" smtClean="0"/>
              <a:pPr/>
              <a:t>‹Nº›</a:t>
            </a:fld>
            <a:endParaRPr lang="es-MX"/>
          </a:p>
        </p:txBody>
      </p:sp>
    </p:spTree>
    <p:extLst>
      <p:ext uri="{BB962C8B-B14F-4D97-AF65-F5344CB8AC3E}">
        <p14:creationId xmlns:p14="http://schemas.microsoft.com/office/powerpoint/2010/main" val="14401287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891066" y="2236956"/>
            <a:ext cx="10098723" cy="1543523"/>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782129" y="4080511"/>
            <a:ext cx="8316595" cy="1840230"/>
          </a:xfrm>
        </p:spPr>
        <p:txBody>
          <a:bodyPr/>
          <a:lstStyle>
            <a:lvl1pPr marL="0" indent="0" algn="ctr">
              <a:buNone/>
              <a:defRPr>
                <a:solidFill>
                  <a:schemeClr val="tx1">
                    <a:tint val="75000"/>
                  </a:schemeClr>
                </a:solidFill>
              </a:defRPr>
            </a:lvl1pPr>
            <a:lvl2pPr marL="782252" indent="0" algn="ctr">
              <a:buNone/>
              <a:defRPr>
                <a:solidFill>
                  <a:schemeClr val="tx1">
                    <a:tint val="75000"/>
                  </a:schemeClr>
                </a:solidFill>
              </a:defRPr>
            </a:lvl2pPr>
            <a:lvl3pPr marL="1564509" indent="0" algn="ctr">
              <a:buNone/>
              <a:defRPr>
                <a:solidFill>
                  <a:schemeClr val="tx1">
                    <a:tint val="75000"/>
                  </a:schemeClr>
                </a:solidFill>
              </a:defRPr>
            </a:lvl3pPr>
            <a:lvl4pPr marL="2346762" indent="0" algn="ctr">
              <a:buNone/>
              <a:defRPr>
                <a:solidFill>
                  <a:schemeClr val="tx1">
                    <a:tint val="75000"/>
                  </a:schemeClr>
                </a:solidFill>
              </a:defRPr>
            </a:lvl4pPr>
            <a:lvl5pPr marL="3129017" indent="0" algn="ctr">
              <a:buNone/>
              <a:defRPr>
                <a:solidFill>
                  <a:schemeClr val="tx1">
                    <a:tint val="75000"/>
                  </a:schemeClr>
                </a:solidFill>
              </a:defRPr>
            </a:lvl5pPr>
            <a:lvl6pPr marL="3911273" indent="0" algn="ctr">
              <a:buNone/>
              <a:defRPr>
                <a:solidFill>
                  <a:schemeClr val="tx1">
                    <a:tint val="75000"/>
                  </a:schemeClr>
                </a:solidFill>
              </a:defRPr>
            </a:lvl6pPr>
            <a:lvl7pPr marL="4693525" indent="0" algn="ctr">
              <a:buNone/>
              <a:defRPr>
                <a:solidFill>
                  <a:schemeClr val="tx1">
                    <a:tint val="75000"/>
                  </a:schemeClr>
                </a:solidFill>
              </a:defRPr>
            </a:lvl7pPr>
            <a:lvl8pPr marL="5475782" indent="0" algn="ctr">
              <a:buNone/>
              <a:defRPr>
                <a:solidFill>
                  <a:schemeClr val="tx1">
                    <a:tint val="75000"/>
                  </a:schemeClr>
                </a:solidFill>
              </a:defRPr>
            </a:lvl8pPr>
            <a:lvl9pPr marL="6258035"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55D00387-799A-40C7-815F-D5BB5EFEDFB8}" type="datetimeFigureOut">
              <a:rPr lang="es-MX"/>
              <a:pPr>
                <a:defRPr/>
              </a:pPr>
              <a:t>05/08/2020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DCA4AD2-7F62-40B8-B7C1-B30DFAE3AC69}" type="slidenum">
              <a:rPr lang="es-MX"/>
              <a:pPr>
                <a:defRPr/>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5CE68718-77B9-47D1-A104-4A70F099390B}" type="datetimeFigureOut">
              <a:rPr lang="es-MX"/>
              <a:pPr>
                <a:defRPr/>
              </a:pPr>
              <a:t>05/08/2020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34D0D1AF-227C-4E96-AADA-47442F7EBE5A}" type="slidenum">
              <a:rPr lang="es-MX"/>
              <a:pPr>
                <a:defRPr/>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613616" y="288383"/>
            <a:ext cx="2673191" cy="6144099"/>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594043" y="288383"/>
            <a:ext cx="7821560" cy="6144099"/>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7125EF5F-9CDD-4E29-A811-62A36EA97D97}" type="datetimeFigureOut">
              <a:rPr lang="es-MX"/>
              <a:pPr>
                <a:defRPr/>
              </a:pPr>
              <a:t>05/08/2020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1566148D-D00D-46D1-96AA-A0B63699491C}" type="slidenum">
              <a:rPr lang="es-MX"/>
              <a:pPr>
                <a:defRPr/>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79A7B8AC-CCB8-42CF-8EE2-4F8269247698}" type="datetimeFigureOut">
              <a:rPr lang="es-MX"/>
              <a:pPr>
                <a:defRPr/>
              </a:pPr>
              <a:t>05/08/2020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F24170CE-8FDE-4741-A854-2049DA79BBF6}" type="slidenum">
              <a:rPr lang="es-MX"/>
              <a:pPr>
                <a:defRPr/>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38505" y="4627250"/>
            <a:ext cx="10098723" cy="1430180"/>
          </a:xfrm>
        </p:spPr>
        <p:txBody>
          <a:bodyPr anchor="t"/>
          <a:lstStyle>
            <a:lvl1pPr algn="l">
              <a:defRPr sz="67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938505" y="3052059"/>
            <a:ext cx="10098723" cy="1575197"/>
          </a:xfrm>
        </p:spPr>
        <p:txBody>
          <a:bodyPr anchor="b"/>
          <a:lstStyle>
            <a:lvl1pPr marL="0" indent="0">
              <a:buNone/>
              <a:defRPr sz="3400">
                <a:solidFill>
                  <a:schemeClr val="tx1">
                    <a:tint val="75000"/>
                  </a:schemeClr>
                </a:solidFill>
              </a:defRPr>
            </a:lvl1pPr>
            <a:lvl2pPr marL="782252" indent="0">
              <a:buNone/>
              <a:defRPr sz="3100">
                <a:solidFill>
                  <a:schemeClr val="tx1">
                    <a:tint val="75000"/>
                  </a:schemeClr>
                </a:solidFill>
              </a:defRPr>
            </a:lvl2pPr>
            <a:lvl3pPr marL="1564509" indent="0">
              <a:buNone/>
              <a:defRPr sz="2800">
                <a:solidFill>
                  <a:schemeClr val="tx1">
                    <a:tint val="75000"/>
                  </a:schemeClr>
                </a:solidFill>
              </a:defRPr>
            </a:lvl3pPr>
            <a:lvl4pPr marL="2346762" indent="0">
              <a:buNone/>
              <a:defRPr sz="2400">
                <a:solidFill>
                  <a:schemeClr val="tx1">
                    <a:tint val="75000"/>
                  </a:schemeClr>
                </a:solidFill>
              </a:defRPr>
            </a:lvl4pPr>
            <a:lvl5pPr marL="3129017" indent="0">
              <a:buNone/>
              <a:defRPr sz="2400">
                <a:solidFill>
                  <a:schemeClr val="tx1">
                    <a:tint val="75000"/>
                  </a:schemeClr>
                </a:solidFill>
              </a:defRPr>
            </a:lvl5pPr>
            <a:lvl6pPr marL="3911273" indent="0">
              <a:buNone/>
              <a:defRPr sz="2400">
                <a:solidFill>
                  <a:schemeClr val="tx1">
                    <a:tint val="75000"/>
                  </a:schemeClr>
                </a:solidFill>
              </a:defRPr>
            </a:lvl6pPr>
            <a:lvl7pPr marL="4693525" indent="0">
              <a:buNone/>
              <a:defRPr sz="2400">
                <a:solidFill>
                  <a:schemeClr val="tx1">
                    <a:tint val="75000"/>
                  </a:schemeClr>
                </a:solidFill>
              </a:defRPr>
            </a:lvl7pPr>
            <a:lvl8pPr marL="5475782" indent="0">
              <a:buNone/>
              <a:defRPr sz="2400">
                <a:solidFill>
                  <a:schemeClr val="tx1">
                    <a:tint val="75000"/>
                  </a:schemeClr>
                </a:solidFill>
              </a:defRPr>
            </a:lvl8pPr>
            <a:lvl9pPr marL="6258035" indent="0">
              <a:buNone/>
              <a:defRPr sz="2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4005C42E-124B-4BCC-98BB-E5415B090C3F}" type="datetimeFigureOut">
              <a:rPr lang="es-MX"/>
              <a:pPr>
                <a:defRPr/>
              </a:pPr>
              <a:t>05/08/2020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911AA5A-4A67-4992-8029-E27108158530}" type="slidenum">
              <a:rPr lang="es-MX"/>
              <a:pPr>
                <a:defRPr/>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594043"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6039432"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3 Marcador de fecha"/>
          <p:cNvSpPr>
            <a:spLocks noGrp="1"/>
          </p:cNvSpPr>
          <p:nvPr>
            <p:ph type="dt" sz="half" idx="10"/>
          </p:nvPr>
        </p:nvSpPr>
        <p:spPr/>
        <p:txBody>
          <a:bodyPr/>
          <a:lstStyle>
            <a:lvl1pPr>
              <a:defRPr/>
            </a:lvl1pPr>
          </a:lstStyle>
          <a:p>
            <a:pPr>
              <a:defRPr/>
            </a:pPr>
            <a:fld id="{ACAE9CF7-F0BF-46F2-A993-0FB54A3788CD}" type="datetimeFigureOut">
              <a:rPr lang="es-MX"/>
              <a:pPr>
                <a:defRPr/>
              </a:pPr>
              <a:t>05/08/2020</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5463BF98-6B3D-4F4F-BF08-D5102F89C9A8}" type="slidenum">
              <a:rPr lang="es-MX"/>
              <a:pPr>
                <a:defRPr/>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594043" y="1611873"/>
            <a:ext cx="5249438"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a:t>Haga clic para modificar el estilo de texto del patrón</a:t>
            </a:r>
          </a:p>
        </p:txBody>
      </p:sp>
      <p:sp>
        <p:nvSpPr>
          <p:cNvPr id="4" name="3 Marcador de contenido"/>
          <p:cNvSpPr>
            <a:spLocks noGrp="1"/>
          </p:cNvSpPr>
          <p:nvPr>
            <p:ph sz="half" idx="2"/>
          </p:nvPr>
        </p:nvSpPr>
        <p:spPr>
          <a:xfrm>
            <a:off x="594043" y="2283626"/>
            <a:ext cx="5249438"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6035314" y="1611873"/>
            <a:ext cx="5251501"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a:t>Haga clic para modificar el estilo de texto del patrón</a:t>
            </a:r>
          </a:p>
        </p:txBody>
      </p:sp>
      <p:sp>
        <p:nvSpPr>
          <p:cNvPr id="6" name="5 Marcador de contenido"/>
          <p:cNvSpPr>
            <a:spLocks noGrp="1"/>
          </p:cNvSpPr>
          <p:nvPr>
            <p:ph sz="quarter" idx="4"/>
          </p:nvPr>
        </p:nvSpPr>
        <p:spPr>
          <a:xfrm>
            <a:off x="6035314" y="2283626"/>
            <a:ext cx="5251501"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3 Marcador de fecha"/>
          <p:cNvSpPr>
            <a:spLocks noGrp="1"/>
          </p:cNvSpPr>
          <p:nvPr>
            <p:ph type="dt" sz="half" idx="10"/>
          </p:nvPr>
        </p:nvSpPr>
        <p:spPr/>
        <p:txBody>
          <a:bodyPr/>
          <a:lstStyle>
            <a:lvl1pPr>
              <a:defRPr/>
            </a:lvl1pPr>
          </a:lstStyle>
          <a:p>
            <a:pPr>
              <a:defRPr/>
            </a:pPr>
            <a:fld id="{8751482A-DD82-4BD5-9816-E9E9E3997AB4}" type="datetimeFigureOut">
              <a:rPr lang="es-MX"/>
              <a:pPr>
                <a:defRPr/>
              </a:pPr>
              <a:t>05/08/2020</a:t>
            </a:fld>
            <a:endParaRPr lang="es-MX" dirty="0"/>
          </a:p>
        </p:txBody>
      </p:sp>
      <p:sp>
        <p:nvSpPr>
          <p:cNvPr id="8" name="4 Marcador de pie de página"/>
          <p:cNvSpPr>
            <a:spLocks noGrp="1"/>
          </p:cNvSpPr>
          <p:nvPr>
            <p:ph type="ftr" sz="quarter" idx="11"/>
          </p:nvPr>
        </p:nvSpPr>
        <p:spPr/>
        <p:txBody>
          <a:bodyPr/>
          <a:lstStyle>
            <a:lvl1pPr>
              <a:defRPr/>
            </a:lvl1pPr>
          </a:lstStyle>
          <a:p>
            <a:pPr>
              <a:defRPr/>
            </a:pPr>
            <a:endParaRPr lang="es-MX" dirty="0"/>
          </a:p>
        </p:txBody>
      </p:sp>
      <p:sp>
        <p:nvSpPr>
          <p:cNvPr id="9" name="5 Marcador de número de diapositiva"/>
          <p:cNvSpPr>
            <a:spLocks noGrp="1"/>
          </p:cNvSpPr>
          <p:nvPr>
            <p:ph type="sldNum" sz="quarter" idx="12"/>
          </p:nvPr>
        </p:nvSpPr>
        <p:spPr/>
        <p:txBody>
          <a:bodyPr/>
          <a:lstStyle>
            <a:lvl1pPr>
              <a:defRPr/>
            </a:lvl1pPr>
          </a:lstStyle>
          <a:p>
            <a:pPr>
              <a:defRPr/>
            </a:pPr>
            <a:fld id="{7A1F5AD9-3CD1-4B75-A6F8-81B5CC382E1E}" type="slidenum">
              <a:rPr lang="es-MX"/>
              <a:pPr>
                <a:defRPr/>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D8A0DD32-83B6-4B83-9F35-0B50C26A0E9F}" type="datetimeFigureOut">
              <a:rPr lang="es-MX"/>
              <a:pPr>
                <a:defRPr/>
              </a:pPr>
              <a:t>05/08/2020</a:t>
            </a:fld>
            <a:endParaRPr lang="es-MX" dirty="0"/>
          </a:p>
        </p:txBody>
      </p:sp>
      <p:sp>
        <p:nvSpPr>
          <p:cNvPr id="4" name="4 Marcador de pie de página"/>
          <p:cNvSpPr>
            <a:spLocks noGrp="1"/>
          </p:cNvSpPr>
          <p:nvPr>
            <p:ph type="ftr" sz="quarter" idx="11"/>
          </p:nvPr>
        </p:nvSpPr>
        <p:spPr/>
        <p:txBody>
          <a:bodyPr/>
          <a:lstStyle>
            <a:lvl1pPr>
              <a:defRPr/>
            </a:lvl1pPr>
          </a:lstStyle>
          <a:p>
            <a:pPr>
              <a:defRPr/>
            </a:pPr>
            <a:endParaRPr lang="es-MX" dirty="0"/>
          </a:p>
        </p:txBody>
      </p:sp>
      <p:sp>
        <p:nvSpPr>
          <p:cNvPr id="5" name="5 Marcador de número de diapositiva"/>
          <p:cNvSpPr>
            <a:spLocks noGrp="1"/>
          </p:cNvSpPr>
          <p:nvPr>
            <p:ph type="sldNum" sz="quarter" idx="12"/>
          </p:nvPr>
        </p:nvSpPr>
        <p:spPr/>
        <p:txBody>
          <a:bodyPr/>
          <a:lstStyle>
            <a:lvl1pPr>
              <a:defRPr/>
            </a:lvl1pPr>
          </a:lstStyle>
          <a:p>
            <a:pPr>
              <a:defRPr/>
            </a:pPr>
            <a:fld id="{E0DBB5EA-1282-40B7-961B-A915BA2D5B4E}" type="slidenum">
              <a:rPr lang="es-MX"/>
              <a:pPr>
                <a:defRPr/>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011DFF0F-4AB3-421D-B882-7BE012FEFE59}" type="datetimeFigureOut">
              <a:rPr lang="es-MX"/>
              <a:pPr>
                <a:defRPr/>
              </a:pPr>
              <a:t>05/08/2020</a:t>
            </a:fld>
            <a:endParaRPr lang="es-MX" dirty="0"/>
          </a:p>
        </p:txBody>
      </p:sp>
      <p:sp>
        <p:nvSpPr>
          <p:cNvPr id="3" name="4 Marcador de pie de página"/>
          <p:cNvSpPr>
            <a:spLocks noGrp="1"/>
          </p:cNvSpPr>
          <p:nvPr>
            <p:ph type="ftr" sz="quarter" idx="11"/>
          </p:nvPr>
        </p:nvSpPr>
        <p:spPr/>
        <p:txBody>
          <a:bodyPr/>
          <a:lstStyle>
            <a:lvl1pPr>
              <a:defRPr/>
            </a:lvl1pPr>
          </a:lstStyle>
          <a:p>
            <a:pPr>
              <a:defRPr/>
            </a:pPr>
            <a:endParaRPr lang="es-MX" dirty="0"/>
          </a:p>
        </p:txBody>
      </p:sp>
      <p:sp>
        <p:nvSpPr>
          <p:cNvPr id="4" name="5 Marcador de número de diapositiva"/>
          <p:cNvSpPr>
            <a:spLocks noGrp="1"/>
          </p:cNvSpPr>
          <p:nvPr>
            <p:ph type="sldNum" sz="quarter" idx="12"/>
          </p:nvPr>
        </p:nvSpPr>
        <p:spPr/>
        <p:txBody>
          <a:bodyPr/>
          <a:lstStyle>
            <a:lvl1pPr>
              <a:defRPr/>
            </a:lvl1pPr>
          </a:lstStyle>
          <a:p>
            <a:pPr>
              <a:defRPr/>
            </a:pPr>
            <a:fld id="{FD59987D-7212-4EAC-8DFE-D0654E09FEB9}" type="slidenum">
              <a:rPr lang="es-MX"/>
              <a:pPr>
                <a:defRPr/>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94047" y="286707"/>
            <a:ext cx="3908718" cy="1220152"/>
          </a:xfrm>
        </p:spPr>
        <p:txBody>
          <a:bodyPr anchor="b"/>
          <a:lstStyle>
            <a:lvl1pPr algn="l">
              <a:defRPr sz="3400" b="1"/>
            </a:lvl1pPr>
          </a:lstStyle>
          <a:p>
            <a:r>
              <a:rPr lang="es-ES"/>
              <a:t>Haga clic para modificar el estilo de título del patrón</a:t>
            </a:r>
            <a:endParaRPr lang="es-MX"/>
          </a:p>
        </p:txBody>
      </p:sp>
      <p:sp>
        <p:nvSpPr>
          <p:cNvPr id="3" name="2 Marcador de contenido"/>
          <p:cNvSpPr>
            <a:spLocks noGrp="1"/>
          </p:cNvSpPr>
          <p:nvPr>
            <p:ph idx="1"/>
          </p:nvPr>
        </p:nvSpPr>
        <p:spPr>
          <a:xfrm>
            <a:off x="4645086" y="286712"/>
            <a:ext cx="6641725" cy="6145768"/>
          </a:xfrm>
        </p:spPr>
        <p:txBody>
          <a:bodyPr/>
          <a:lstStyle>
            <a:lvl1pPr>
              <a:defRPr sz="5400"/>
            </a:lvl1pPr>
            <a:lvl2pPr>
              <a:defRPr sz="5000"/>
            </a:lvl2pPr>
            <a:lvl3pPr>
              <a:defRPr sz="4000"/>
            </a:lvl3pPr>
            <a:lvl4pPr>
              <a:defRPr sz="3400"/>
            </a:lvl4pPr>
            <a:lvl5pPr>
              <a:defRPr sz="3400"/>
            </a:lvl5pPr>
            <a:lvl6pPr>
              <a:defRPr sz="3400"/>
            </a:lvl6pPr>
            <a:lvl7pPr>
              <a:defRPr sz="3400"/>
            </a:lvl7pPr>
            <a:lvl8pPr>
              <a:defRPr sz="3400"/>
            </a:lvl8pPr>
            <a:lvl9pPr>
              <a:defRPr sz="3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594047" y="1506864"/>
            <a:ext cx="3908718" cy="492561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5B4AE778-1C73-447B-85F7-334F0F83611D}" type="datetimeFigureOut">
              <a:rPr lang="es-MX"/>
              <a:pPr>
                <a:defRPr/>
              </a:pPr>
              <a:t>05/08/2020</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4E4E5C6B-4DAE-4159-97CD-1B8FD35C60CF}" type="slidenum">
              <a:rPr lang="es-MX"/>
              <a:pPr>
                <a:defRPr/>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28732" y="5040638"/>
            <a:ext cx="7128510" cy="595074"/>
          </a:xfrm>
        </p:spPr>
        <p:txBody>
          <a:bodyPr anchor="b"/>
          <a:lstStyle>
            <a:lvl1pPr algn="l">
              <a:defRPr sz="34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2328732" y="643415"/>
            <a:ext cx="7128510" cy="4320540"/>
          </a:xfrm>
        </p:spPr>
        <p:txBody>
          <a:bodyPr rtlCol="0">
            <a:normAutofit/>
          </a:bodyPr>
          <a:lstStyle>
            <a:lvl1pPr marL="0" indent="0">
              <a:buNone/>
              <a:defRPr sz="5400"/>
            </a:lvl1pPr>
            <a:lvl2pPr marL="782252" indent="0">
              <a:buNone/>
              <a:defRPr sz="5000"/>
            </a:lvl2pPr>
            <a:lvl3pPr marL="1564509" indent="0">
              <a:buNone/>
              <a:defRPr sz="4000"/>
            </a:lvl3pPr>
            <a:lvl4pPr marL="2346762" indent="0">
              <a:buNone/>
              <a:defRPr sz="3400"/>
            </a:lvl4pPr>
            <a:lvl5pPr marL="3129017" indent="0">
              <a:buNone/>
              <a:defRPr sz="3400"/>
            </a:lvl5pPr>
            <a:lvl6pPr marL="3911273" indent="0">
              <a:buNone/>
              <a:defRPr sz="3400"/>
            </a:lvl6pPr>
            <a:lvl7pPr marL="4693525" indent="0">
              <a:buNone/>
              <a:defRPr sz="3400"/>
            </a:lvl7pPr>
            <a:lvl8pPr marL="5475782" indent="0">
              <a:buNone/>
              <a:defRPr sz="3400"/>
            </a:lvl8pPr>
            <a:lvl9pPr marL="6258035" indent="0">
              <a:buNone/>
              <a:defRPr sz="3400"/>
            </a:lvl9pPr>
          </a:lstStyle>
          <a:p>
            <a:pPr lvl="0"/>
            <a:endParaRPr lang="es-MX" noProof="0" dirty="0"/>
          </a:p>
        </p:txBody>
      </p:sp>
      <p:sp>
        <p:nvSpPr>
          <p:cNvPr id="4" name="3 Marcador de texto"/>
          <p:cNvSpPr>
            <a:spLocks noGrp="1"/>
          </p:cNvSpPr>
          <p:nvPr>
            <p:ph type="body" sz="half" idx="2"/>
          </p:nvPr>
        </p:nvSpPr>
        <p:spPr>
          <a:xfrm>
            <a:off x="2328732" y="5635713"/>
            <a:ext cx="7128510" cy="84510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61298FEE-AB0F-4AE7-AC2D-2C1CA66C6CEB}" type="datetimeFigureOut">
              <a:rPr lang="es-MX"/>
              <a:pPr>
                <a:defRPr/>
              </a:pPr>
              <a:t>05/08/2020</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CD98665D-E720-4352-9CDA-35F6F367100D}" type="slidenum">
              <a:rPr lang="es-MX"/>
              <a:pPr>
                <a:defRPr/>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593725" y="288925"/>
            <a:ext cx="10693400" cy="1200150"/>
          </a:xfrm>
          <a:prstGeom prst="rect">
            <a:avLst/>
          </a:prstGeom>
          <a:noFill/>
          <a:ln w="9525">
            <a:noFill/>
            <a:miter lim="800000"/>
            <a:headEnd/>
            <a:tailEnd/>
          </a:ln>
        </p:spPr>
        <p:txBody>
          <a:bodyPr vert="horz" wrap="square" lIns="156450" tIns="78226" rIns="156450" bIns="78226" numCol="1" anchor="ctr" anchorCtr="0" compatLnSpc="1">
            <a:prstTxWarp prst="textNoShape">
              <a:avLst/>
            </a:prstTxWarp>
          </a:bodyPr>
          <a:lstStyle/>
          <a:p>
            <a:pPr lvl="0"/>
            <a:r>
              <a:rPr lang="es-ES" altLang="es-MX"/>
              <a:t>Haga clic para modificar el estilo de título del patrón</a:t>
            </a:r>
            <a:endParaRPr lang="es-MX" altLang="es-MX"/>
          </a:p>
        </p:txBody>
      </p:sp>
      <p:sp>
        <p:nvSpPr>
          <p:cNvPr id="1027" name="2 Marcador de texto"/>
          <p:cNvSpPr>
            <a:spLocks noGrp="1"/>
          </p:cNvSpPr>
          <p:nvPr>
            <p:ph type="body" idx="1"/>
          </p:nvPr>
        </p:nvSpPr>
        <p:spPr bwMode="auto">
          <a:xfrm>
            <a:off x="593725" y="1679575"/>
            <a:ext cx="10693400" cy="4752975"/>
          </a:xfrm>
          <a:prstGeom prst="rect">
            <a:avLst/>
          </a:prstGeom>
          <a:noFill/>
          <a:ln w="9525">
            <a:noFill/>
            <a:miter lim="800000"/>
            <a:headEnd/>
            <a:tailEnd/>
          </a:ln>
        </p:spPr>
        <p:txBody>
          <a:bodyPr vert="horz" wrap="square" lIns="156450" tIns="78226" rIns="156450" bIns="78226" numCol="1" anchor="t" anchorCtr="0" compatLnSpc="1">
            <a:prstTxWarp prst="textNoShape">
              <a:avLst/>
            </a:prstTxWarp>
          </a:bodyPr>
          <a:lstStyle/>
          <a:p>
            <a:pPr lvl="0"/>
            <a:r>
              <a:rPr lang="es-ES" altLang="es-MX"/>
              <a:t>Haga clic para modificar el estilo de texto del patrón</a:t>
            </a:r>
          </a:p>
          <a:p>
            <a:pPr lvl="1"/>
            <a:r>
              <a:rPr lang="es-ES" altLang="es-MX"/>
              <a:t>Segundo nivel</a:t>
            </a:r>
          </a:p>
          <a:p>
            <a:pPr lvl="2"/>
            <a:r>
              <a:rPr lang="es-ES" altLang="es-MX"/>
              <a:t>Tercer nivel</a:t>
            </a:r>
          </a:p>
          <a:p>
            <a:pPr lvl="3"/>
            <a:r>
              <a:rPr lang="es-ES" altLang="es-MX"/>
              <a:t>Cuarto nivel</a:t>
            </a:r>
          </a:p>
          <a:p>
            <a:pPr lvl="4"/>
            <a:r>
              <a:rPr lang="es-ES" altLang="es-MX"/>
              <a:t>Quinto nivel</a:t>
            </a:r>
            <a:endParaRPr lang="es-MX" altLang="es-MX"/>
          </a:p>
        </p:txBody>
      </p:sp>
      <p:sp>
        <p:nvSpPr>
          <p:cNvPr id="4" name="3 Marcador de fecha"/>
          <p:cNvSpPr>
            <a:spLocks noGrp="1"/>
          </p:cNvSpPr>
          <p:nvPr>
            <p:ph type="dt" sz="half" idx="2"/>
          </p:nvPr>
        </p:nvSpPr>
        <p:spPr>
          <a:xfrm>
            <a:off x="593725" y="6673850"/>
            <a:ext cx="2771775" cy="384175"/>
          </a:xfrm>
          <a:prstGeom prst="rect">
            <a:avLst/>
          </a:prstGeom>
        </p:spPr>
        <p:txBody>
          <a:bodyPr vert="horz" lIns="156450" tIns="78226" rIns="156450" bIns="78226" rtlCol="0" anchor="ctr"/>
          <a:lstStyle>
            <a:lvl1pPr algn="l" defTabSz="1564509" eaLnBrk="1" fontAlgn="auto" hangingPunct="1">
              <a:spcBef>
                <a:spcPts val="0"/>
              </a:spcBef>
              <a:spcAft>
                <a:spcPts val="0"/>
              </a:spcAft>
              <a:defRPr sz="2200">
                <a:solidFill>
                  <a:schemeClr val="tx1">
                    <a:tint val="75000"/>
                  </a:schemeClr>
                </a:solidFill>
                <a:latin typeface="+mn-lt"/>
                <a:cs typeface="+mn-cs"/>
              </a:defRPr>
            </a:lvl1pPr>
          </a:lstStyle>
          <a:p>
            <a:pPr>
              <a:defRPr/>
            </a:pPr>
            <a:fld id="{FF494A13-C408-4FE4-B54A-ED0DB513E115}" type="datetimeFigureOut">
              <a:rPr lang="es-MX"/>
              <a:pPr>
                <a:defRPr/>
              </a:pPr>
              <a:t>05/08/2020</a:t>
            </a:fld>
            <a:endParaRPr lang="es-MX" dirty="0"/>
          </a:p>
        </p:txBody>
      </p:sp>
      <p:sp>
        <p:nvSpPr>
          <p:cNvPr id="5" name="4 Marcador de pie de página"/>
          <p:cNvSpPr>
            <a:spLocks noGrp="1"/>
          </p:cNvSpPr>
          <p:nvPr>
            <p:ph type="ftr" sz="quarter" idx="3"/>
          </p:nvPr>
        </p:nvSpPr>
        <p:spPr>
          <a:xfrm>
            <a:off x="4059238" y="6673850"/>
            <a:ext cx="3762375" cy="384175"/>
          </a:xfrm>
          <a:prstGeom prst="rect">
            <a:avLst/>
          </a:prstGeom>
        </p:spPr>
        <p:txBody>
          <a:bodyPr vert="horz" lIns="156450" tIns="78226" rIns="156450" bIns="78226" rtlCol="0" anchor="ctr"/>
          <a:lstStyle>
            <a:lvl1pPr algn="ctr" defTabSz="1564509" eaLnBrk="1" fontAlgn="auto" hangingPunct="1">
              <a:spcBef>
                <a:spcPts val="0"/>
              </a:spcBef>
              <a:spcAft>
                <a:spcPts val="0"/>
              </a:spcAft>
              <a:defRPr sz="2200">
                <a:solidFill>
                  <a:schemeClr val="tx1">
                    <a:tint val="75000"/>
                  </a:schemeClr>
                </a:solidFill>
                <a:latin typeface="+mn-lt"/>
                <a:cs typeface="+mn-cs"/>
              </a:defRPr>
            </a:lvl1pPr>
          </a:lstStyle>
          <a:p>
            <a:pPr>
              <a:defRPr/>
            </a:pPr>
            <a:endParaRPr lang="es-MX" dirty="0"/>
          </a:p>
        </p:txBody>
      </p:sp>
      <p:sp>
        <p:nvSpPr>
          <p:cNvPr id="6" name="5 Marcador de número de diapositiva"/>
          <p:cNvSpPr>
            <a:spLocks noGrp="1"/>
          </p:cNvSpPr>
          <p:nvPr>
            <p:ph type="sldNum" sz="quarter" idx="4"/>
          </p:nvPr>
        </p:nvSpPr>
        <p:spPr>
          <a:xfrm>
            <a:off x="8515350" y="6673850"/>
            <a:ext cx="2771775" cy="384175"/>
          </a:xfrm>
          <a:prstGeom prst="rect">
            <a:avLst/>
          </a:prstGeom>
        </p:spPr>
        <p:txBody>
          <a:bodyPr vert="horz" wrap="square" lIns="156450" tIns="78226" rIns="156450" bIns="78226" numCol="1" anchor="ctr" anchorCtr="0" compatLnSpc="1">
            <a:prstTxWarp prst="textNoShape">
              <a:avLst/>
            </a:prstTxWarp>
          </a:bodyPr>
          <a:lstStyle>
            <a:lvl1pPr algn="r" eaLnBrk="1" hangingPunct="1">
              <a:defRPr sz="2200">
                <a:solidFill>
                  <a:srgbClr val="898989"/>
                </a:solidFill>
                <a:latin typeface="Calibri" pitchFamily="34" charset="0"/>
              </a:defRPr>
            </a:lvl1pPr>
          </a:lstStyle>
          <a:p>
            <a:pPr>
              <a:defRPr/>
            </a:pPr>
            <a:fld id="{3ED731C0-C061-493E-9D1A-DA56B15B35AB}" type="slidenum">
              <a:rPr lang="es-MX"/>
              <a:pPr>
                <a:defRPr/>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3688" rtl="0" eaLnBrk="0" fontAlgn="base" hangingPunct="0">
        <a:spcBef>
          <a:spcPct val="0"/>
        </a:spcBef>
        <a:spcAft>
          <a:spcPct val="0"/>
        </a:spcAft>
        <a:defRPr sz="7300" kern="1200">
          <a:solidFill>
            <a:schemeClr val="tx1"/>
          </a:solidFill>
          <a:latin typeface="+mj-lt"/>
          <a:ea typeface="+mj-ea"/>
          <a:cs typeface="+mj-cs"/>
        </a:defRPr>
      </a:lvl1pPr>
      <a:lvl2pPr algn="ctr" defTabSz="1563688" rtl="0" eaLnBrk="0" fontAlgn="base" hangingPunct="0">
        <a:spcBef>
          <a:spcPct val="0"/>
        </a:spcBef>
        <a:spcAft>
          <a:spcPct val="0"/>
        </a:spcAft>
        <a:defRPr sz="7300">
          <a:solidFill>
            <a:schemeClr val="tx1"/>
          </a:solidFill>
          <a:latin typeface="Calibri" panose="020F0502020204030204" pitchFamily="34" charset="0"/>
        </a:defRPr>
      </a:lvl2pPr>
      <a:lvl3pPr algn="ctr" defTabSz="1563688" rtl="0" eaLnBrk="0" fontAlgn="base" hangingPunct="0">
        <a:spcBef>
          <a:spcPct val="0"/>
        </a:spcBef>
        <a:spcAft>
          <a:spcPct val="0"/>
        </a:spcAft>
        <a:defRPr sz="7300">
          <a:solidFill>
            <a:schemeClr val="tx1"/>
          </a:solidFill>
          <a:latin typeface="Calibri" panose="020F0502020204030204" pitchFamily="34" charset="0"/>
        </a:defRPr>
      </a:lvl3pPr>
      <a:lvl4pPr algn="ctr" defTabSz="1563688" rtl="0" eaLnBrk="0" fontAlgn="base" hangingPunct="0">
        <a:spcBef>
          <a:spcPct val="0"/>
        </a:spcBef>
        <a:spcAft>
          <a:spcPct val="0"/>
        </a:spcAft>
        <a:defRPr sz="7300">
          <a:solidFill>
            <a:schemeClr val="tx1"/>
          </a:solidFill>
          <a:latin typeface="Calibri" panose="020F0502020204030204" pitchFamily="34" charset="0"/>
        </a:defRPr>
      </a:lvl4pPr>
      <a:lvl5pPr algn="ctr" defTabSz="1563688" rtl="0" eaLnBrk="0" fontAlgn="base" hangingPunct="0">
        <a:spcBef>
          <a:spcPct val="0"/>
        </a:spcBef>
        <a:spcAft>
          <a:spcPct val="0"/>
        </a:spcAft>
        <a:defRPr sz="7300">
          <a:solidFill>
            <a:schemeClr val="tx1"/>
          </a:solidFill>
          <a:latin typeface="Calibri" panose="020F0502020204030204" pitchFamily="34" charset="0"/>
        </a:defRPr>
      </a:lvl5pPr>
      <a:lvl6pPr marL="457200" algn="ctr" defTabSz="1563688" rtl="0" fontAlgn="base">
        <a:spcBef>
          <a:spcPct val="0"/>
        </a:spcBef>
        <a:spcAft>
          <a:spcPct val="0"/>
        </a:spcAft>
        <a:defRPr sz="7300">
          <a:solidFill>
            <a:schemeClr val="tx1"/>
          </a:solidFill>
          <a:latin typeface="Calibri" panose="020F0502020204030204" pitchFamily="34" charset="0"/>
        </a:defRPr>
      </a:lvl6pPr>
      <a:lvl7pPr marL="914400" algn="ctr" defTabSz="1563688" rtl="0" fontAlgn="base">
        <a:spcBef>
          <a:spcPct val="0"/>
        </a:spcBef>
        <a:spcAft>
          <a:spcPct val="0"/>
        </a:spcAft>
        <a:defRPr sz="7300">
          <a:solidFill>
            <a:schemeClr val="tx1"/>
          </a:solidFill>
          <a:latin typeface="Calibri" panose="020F0502020204030204" pitchFamily="34" charset="0"/>
        </a:defRPr>
      </a:lvl7pPr>
      <a:lvl8pPr marL="1371600" algn="ctr" defTabSz="1563688" rtl="0" fontAlgn="base">
        <a:spcBef>
          <a:spcPct val="0"/>
        </a:spcBef>
        <a:spcAft>
          <a:spcPct val="0"/>
        </a:spcAft>
        <a:defRPr sz="7300">
          <a:solidFill>
            <a:schemeClr val="tx1"/>
          </a:solidFill>
          <a:latin typeface="Calibri" panose="020F0502020204030204" pitchFamily="34" charset="0"/>
        </a:defRPr>
      </a:lvl8pPr>
      <a:lvl9pPr marL="1828800" algn="ctr" defTabSz="1563688" rtl="0" fontAlgn="base">
        <a:spcBef>
          <a:spcPct val="0"/>
        </a:spcBef>
        <a:spcAft>
          <a:spcPct val="0"/>
        </a:spcAft>
        <a:defRPr sz="7300">
          <a:solidFill>
            <a:schemeClr val="tx1"/>
          </a:solidFill>
          <a:latin typeface="Calibri" panose="020F0502020204030204" pitchFamily="34" charset="0"/>
        </a:defRPr>
      </a:lvl9pPr>
    </p:titleStyle>
    <p:bodyStyle>
      <a:lvl1pPr marL="585788" indent="-585788" algn="l" defTabSz="1563688" rtl="0" eaLnBrk="0" fontAlgn="base" hangingPunct="0">
        <a:spcBef>
          <a:spcPct val="20000"/>
        </a:spcBef>
        <a:spcAft>
          <a:spcPct val="0"/>
        </a:spcAft>
        <a:buFont typeface="Arial" charset="0"/>
        <a:buChar char="•"/>
        <a:defRPr sz="5400" kern="1200">
          <a:solidFill>
            <a:schemeClr val="tx1"/>
          </a:solidFill>
          <a:latin typeface="+mn-lt"/>
          <a:ea typeface="+mn-ea"/>
          <a:cs typeface="+mn-cs"/>
        </a:defRPr>
      </a:lvl1pPr>
      <a:lvl2pPr marL="1270000" indent="-487363" algn="l" defTabSz="1563688" rtl="0" eaLnBrk="0" fontAlgn="base" hangingPunct="0">
        <a:spcBef>
          <a:spcPct val="20000"/>
        </a:spcBef>
        <a:spcAft>
          <a:spcPct val="0"/>
        </a:spcAft>
        <a:buFont typeface="Arial" charset="0"/>
        <a:buChar char="–"/>
        <a:defRPr sz="5000" kern="1200">
          <a:solidFill>
            <a:schemeClr val="tx1"/>
          </a:solidFill>
          <a:latin typeface="+mn-lt"/>
          <a:ea typeface="+mn-ea"/>
          <a:cs typeface="+mn-cs"/>
        </a:defRPr>
      </a:lvl2pPr>
      <a:lvl3pPr marL="1954213" indent="-390525" algn="l" defTabSz="1563688" rtl="0" eaLnBrk="0" fontAlgn="base" hangingPunct="0">
        <a:spcBef>
          <a:spcPct val="20000"/>
        </a:spcBef>
        <a:spcAft>
          <a:spcPct val="0"/>
        </a:spcAft>
        <a:buFont typeface="Arial" charset="0"/>
        <a:buChar char="•"/>
        <a:defRPr sz="4000" kern="1200">
          <a:solidFill>
            <a:schemeClr val="tx1"/>
          </a:solidFill>
          <a:latin typeface="+mn-lt"/>
          <a:ea typeface="+mn-ea"/>
          <a:cs typeface="+mn-cs"/>
        </a:defRPr>
      </a:lvl3pPr>
      <a:lvl4pPr marL="2736850"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4pPr>
      <a:lvl5pPr marL="3519488"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5pPr>
      <a:lvl6pPr marL="4302397"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6pPr>
      <a:lvl7pPr marL="5084654"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7pPr>
      <a:lvl8pPr marL="5866906"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8pPr>
      <a:lvl9pPr marL="6649163"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9pPr>
    </p:bodyStyle>
    <p:otherStyle>
      <a:defPPr>
        <a:defRPr lang="es-MX"/>
      </a:defPPr>
      <a:lvl1pPr marL="0" algn="l" defTabSz="1564509" rtl="0" eaLnBrk="1" latinLnBrk="0" hangingPunct="1">
        <a:defRPr sz="3100" kern="1200">
          <a:solidFill>
            <a:schemeClr val="tx1"/>
          </a:solidFill>
          <a:latin typeface="+mn-lt"/>
          <a:ea typeface="+mn-ea"/>
          <a:cs typeface="+mn-cs"/>
        </a:defRPr>
      </a:lvl1pPr>
      <a:lvl2pPr marL="782252" algn="l" defTabSz="1564509" rtl="0" eaLnBrk="1" latinLnBrk="0" hangingPunct="1">
        <a:defRPr sz="3100" kern="1200">
          <a:solidFill>
            <a:schemeClr val="tx1"/>
          </a:solidFill>
          <a:latin typeface="+mn-lt"/>
          <a:ea typeface="+mn-ea"/>
          <a:cs typeface="+mn-cs"/>
        </a:defRPr>
      </a:lvl2pPr>
      <a:lvl3pPr marL="1564509" algn="l" defTabSz="1564509" rtl="0" eaLnBrk="1" latinLnBrk="0" hangingPunct="1">
        <a:defRPr sz="3100" kern="1200">
          <a:solidFill>
            <a:schemeClr val="tx1"/>
          </a:solidFill>
          <a:latin typeface="+mn-lt"/>
          <a:ea typeface="+mn-ea"/>
          <a:cs typeface="+mn-cs"/>
        </a:defRPr>
      </a:lvl3pPr>
      <a:lvl4pPr marL="2346762" algn="l" defTabSz="1564509" rtl="0" eaLnBrk="1" latinLnBrk="0" hangingPunct="1">
        <a:defRPr sz="3100" kern="1200">
          <a:solidFill>
            <a:schemeClr val="tx1"/>
          </a:solidFill>
          <a:latin typeface="+mn-lt"/>
          <a:ea typeface="+mn-ea"/>
          <a:cs typeface="+mn-cs"/>
        </a:defRPr>
      </a:lvl4pPr>
      <a:lvl5pPr marL="3129017" algn="l" defTabSz="1564509" rtl="0" eaLnBrk="1" latinLnBrk="0" hangingPunct="1">
        <a:defRPr sz="3100" kern="1200">
          <a:solidFill>
            <a:schemeClr val="tx1"/>
          </a:solidFill>
          <a:latin typeface="+mn-lt"/>
          <a:ea typeface="+mn-ea"/>
          <a:cs typeface="+mn-cs"/>
        </a:defRPr>
      </a:lvl5pPr>
      <a:lvl6pPr marL="3911273" algn="l" defTabSz="1564509" rtl="0" eaLnBrk="1" latinLnBrk="0" hangingPunct="1">
        <a:defRPr sz="3100" kern="1200">
          <a:solidFill>
            <a:schemeClr val="tx1"/>
          </a:solidFill>
          <a:latin typeface="+mn-lt"/>
          <a:ea typeface="+mn-ea"/>
          <a:cs typeface="+mn-cs"/>
        </a:defRPr>
      </a:lvl6pPr>
      <a:lvl7pPr marL="4693525" algn="l" defTabSz="1564509" rtl="0" eaLnBrk="1" latinLnBrk="0" hangingPunct="1">
        <a:defRPr sz="3100" kern="1200">
          <a:solidFill>
            <a:schemeClr val="tx1"/>
          </a:solidFill>
          <a:latin typeface="+mn-lt"/>
          <a:ea typeface="+mn-ea"/>
          <a:cs typeface="+mn-cs"/>
        </a:defRPr>
      </a:lvl7pPr>
      <a:lvl8pPr marL="5475782" algn="l" defTabSz="1564509" rtl="0" eaLnBrk="1" latinLnBrk="0" hangingPunct="1">
        <a:defRPr sz="3100" kern="1200">
          <a:solidFill>
            <a:schemeClr val="tx1"/>
          </a:solidFill>
          <a:latin typeface="+mn-lt"/>
          <a:ea typeface="+mn-ea"/>
          <a:cs typeface="+mn-cs"/>
        </a:defRPr>
      </a:lvl8pPr>
      <a:lvl9pPr marL="6258035" algn="l" defTabSz="1564509" rtl="0" eaLnBrk="1" latinLnBrk="0" hangingPunct="1">
        <a:defRPr sz="3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30.xml"/><Relationship Id="rId13" Type="http://schemas.openxmlformats.org/officeDocument/2006/relationships/hyperlink" Target="http://admin.cdhec.org.mx/archivos/pdf/TRANSPARENCIA/06/DEFINICION_DE_PUESTOS_CDHEC.pdf" TargetMode="External"/><Relationship Id="rId3" Type="http://schemas.openxmlformats.org/officeDocument/2006/relationships/slide" Target="slide16.xml"/><Relationship Id="rId7" Type="http://schemas.openxmlformats.org/officeDocument/2006/relationships/slide" Target="slide25.xml"/><Relationship Id="rId12" Type="http://schemas.openxmlformats.org/officeDocument/2006/relationships/hyperlink" Target="http://cdhec.org.mx/archivos/pdf/Reglamento%20Interior%20de%20la%20CDHEC%20vigente.pdf" TargetMode="External"/><Relationship Id="rId2" Type="http://schemas.openxmlformats.org/officeDocument/2006/relationships/slide" Target="slide17.xml"/><Relationship Id="rId1" Type="http://schemas.openxmlformats.org/officeDocument/2006/relationships/slideLayout" Target="../slideLayouts/slideLayout7.xml"/><Relationship Id="rId6" Type="http://schemas.openxmlformats.org/officeDocument/2006/relationships/slide" Target="slide20.xml"/><Relationship Id="rId11" Type="http://schemas.openxmlformats.org/officeDocument/2006/relationships/hyperlink" Target="http://cdhec.org.mx/archivos/pdf/TRANSPARENCIA/02/LEY_DE_LA_CDHEC.pdf" TargetMode="External"/><Relationship Id="rId5" Type="http://schemas.openxmlformats.org/officeDocument/2006/relationships/slide" Target="slide19.xml"/><Relationship Id="rId10" Type="http://schemas.openxmlformats.org/officeDocument/2006/relationships/slide" Target="slide31.xml"/><Relationship Id="rId4" Type="http://schemas.openxmlformats.org/officeDocument/2006/relationships/slide" Target="slide15.xml"/><Relationship Id="rId9" Type="http://schemas.openxmlformats.org/officeDocument/2006/relationships/slide" Target="slide28.xml"/></Relationships>
</file>

<file path=ppt/slides/_rels/slide10.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3" Type="http://schemas.openxmlformats.org/officeDocument/2006/relationships/hyperlink" Target="http://cdhec.org.mx/archivos/pdf/TRANSPARENCIA/02/LEY_DE_LA_CDHEC.pdf" TargetMode="External"/><Relationship Id="rId2" Type="http://schemas.openxmlformats.org/officeDocument/2006/relationships/slide" Target="slide21.xml"/><Relationship Id="rId1" Type="http://schemas.openxmlformats.org/officeDocument/2006/relationships/slideLayout" Target="../slideLayouts/slideLayout7.xml"/><Relationship Id="rId6" Type="http://schemas.openxmlformats.org/officeDocument/2006/relationships/slide" Target="slide2.xml"/><Relationship Id="rId5" Type="http://schemas.openxmlformats.org/officeDocument/2006/relationships/hyperlink" Target="http://admin.cdhec.org.mx/archivos/pdf/TRANSPARENCIA/06/DEFINICION_DE_PUESTOS_CDHEC.pdf" TargetMode="External"/><Relationship Id="rId4" Type="http://schemas.openxmlformats.org/officeDocument/2006/relationships/hyperlink" Target="http://cdhec.org.mx/archivos/pdf/Reglamento%20Interior%20de%20la%20CDHEC%20vigente.pdf" TargetMode="External"/></Relationships>
</file>

<file path=ppt/slides/_rels/slide1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34.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cdhec.org.mx/archivos/pdf/TRANSPARENCIA/02/LEY_DE_LA_CDHEC.pdf" TargetMode="External"/><Relationship Id="rId2" Type="http://schemas.openxmlformats.org/officeDocument/2006/relationships/slide" Target="slide2.xml"/><Relationship Id="rId1" Type="http://schemas.openxmlformats.org/officeDocument/2006/relationships/slideLayout" Target="../slideLayouts/slideLayout7.xml"/><Relationship Id="rId5" Type="http://schemas.openxmlformats.org/officeDocument/2006/relationships/hyperlink" Target="http://admin.cdhec.org.mx/archivos/pdf/TRANSPARENCIA/06/DEFINICION_DE_PUESTOS_CDHEC.pdf" TargetMode="External"/><Relationship Id="rId4" Type="http://schemas.openxmlformats.org/officeDocument/2006/relationships/hyperlink" Target="http://cdhec.org.mx/archivos/pdf/Reglamento%20Interior%20de%20la%20CDHEC%20vigente.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cdhec.org.mx/archivos/pdf/TRANSPARENCIA/02/LEY_DE_LA_CDHEC.pdf" TargetMode="External"/><Relationship Id="rId2" Type="http://schemas.openxmlformats.org/officeDocument/2006/relationships/slide" Target="slide2.xml"/><Relationship Id="rId1" Type="http://schemas.openxmlformats.org/officeDocument/2006/relationships/slideLayout" Target="../slideLayouts/slideLayout7.xml"/><Relationship Id="rId5" Type="http://schemas.openxmlformats.org/officeDocument/2006/relationships/hyperlink" Target="http://admin.cdhec.org.mx/archivos/pdf/TRANSPARENCIA/06/DEFINICION_DE_PUESTOS_CDHEC.pdf" TargetMode="External"/><Relationship Id="rId4" Type="http://schemas.openxmlformats.org/officeDocument/2006/relationships/hyperlink" Target="http://cdhec.org.mx/archivos/pdf/Reglamento%20Interior%20de%20la%20CDHEC%20vigente.pdf" TargetMode="External"/></Relationships>
</file>

<file path=ppt/slides/_rels/slide1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7" Type="http://schemas.openxmlformats.org/officeDocument/2006/relationships/slide" Target="slide32.xml"/><Relationship Id="rId2" Type="http://schemas.openxmlformats.org/officeDocument/2006/relationships/slide" Target="slide15.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2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6.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1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1.xml"/><Relationship Id="rId4" Type="http://schemas.openxmlformats.org/officeDocument/2006/relationships/slide" Target="slide29.xml"/></Relationships>
</file>

<file path=ppt/slides/_rels/slide3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27.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6.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7"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8.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112 Conector recto"/>
          <p:cNvCxnSpPr/>
          <p:nvPr/>
        </p:nvCxnSpPr>
        <p:spPr>
          <a:xfrm>
            <a:off x="9295930" y="2870451"/>
            <a:ext cx="11916" cy="24397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112 Conector recto"/>
          <p:cNvCxnSpPr/>
          <p:nvPr/>
        </p:nvCxnSpPr>
        <p:spPr>
          <a:xfrm>
            <a:off x="2196009" y="2870451"/>
            <a:ext cx="11916" cy="24397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48 Conector recto"/>
          <p:cNvCxnSpPr/>
          <p:nvPr/>
        </p:nvCxnSpPr>
        <p:spPr>
          <a:xfrm>
            <a:off x="3210074" y="792138"/>
            <a:ext cx="11461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Rectángulo redondeado 2"/>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cxnSp>
        <p:nvCxnSpPr>
          <p:cNvPr id="36" name="48 Conector recto"/>
          <p:cNvCxnSpPr/>
          <p:nvPr/>
        </p:nvCxnSpPr>
        <p:spPr>
          <a:xfrm>
            <a:off x="6378724" y="2041817"/>
            <a:ext cx="294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122 Conector recto"/>
          <p:cNvCxnSpPr/>
          <p:nvPr/>
        </p:nvCxnSpPr>
        <p:spPr>
          <a:xfrm>
            <a:off x="5626850" y="1181577"/>
            <a:ext cx="4925" cy="27584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114 Conector recto"/>
          <p:cNvCxnSpPr/>
          <p:nvPr/>
        </p:nvCxnSpPr>
        <p:spPr>
          <a:xfrm>
            <a:off x="10492481" y="2881604"/>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113 Conector recto"/>
          <p:cNvCxnSpPr/>
          <p:nvPr/>
        </p:nvCxnSpPr>
        <p:spPr>
          <a:xfrm>
            <a:off x="8019725" y="2870451"/>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112 Conector recto"/>
          <p:cNvCxnSpPr/>
          <p:nvPr/>
        </p:nvCxnSpPr>
        <p:spPr>
          <a:xfrm>
            <a:off x="3287895" y="2885137"/>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111 Conector recto"/>
          <p:cNvCxnSpPr/>
          <p:nvPr/>
        </p:nvCxnSpPr>
        <p:spPr>
          <a:xfrm>
            <a:off x="1134369" y="2881604"/>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AutoShape 16"/>
          <p:cNvSpPr>
            <a:spLocks noChangeArrowheads="1"/>
          </p:cNvSpPr>
          <p:nvPr/>
        </p:nvSpPr>
        <p:spPr bwMode="auto">
          <a:xfrm>
            <a:off x="2304249" y="3728875"/>
            <a:ext cx="2052000"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2" action="ppaction://hlinksldjump"/>
              </a:rPr>
              <a:t>DIRECCIÓN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C.P. ARMANDO MARTÍNEZ RÍOS</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HMMS01</a:t>
            </a:r>
          </a:p>
        </p:txBody>
      </p:sp>
      <p:sp>
        <p:nvSpPr>
          <p:cNvPr id="18" name="AutoShape 14"/>
          <p:cNvSpPr>
            <a:spLocks noChangeArrowheads="1"/>
          </p:cNvSpPr>
          <p:nvPr/>
        </p:nvSpPr>
        <p:spPr bwMode="auto">
          <a:xfrm>
            <a:off x="37272" y="3721225"/>
            <a:ext cx="2052000"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3" action="ppaction://hlinksldjump"/>
              </a:rPr>
              <a:t>VISITADURÍA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LIC. GABRIELA NOGUEZ SANDOVAL</a:t>
            </a:r>
          </a:p>
          <a:p>
            <a:pPr algn="ctr" defTabSz="1303759" eaLnBrk="1" fontAlgn="auto" hangingPunct="1">
              <a:spcBef>
                <a:spcPts val="0"/>
              </a:spcBef>
              <a:spcAft>
                <a:spcPts val="0"/>
              </a:spcAft>
              <a:defRPr/>
            </a:pPr>
            <a:r>
              <a:rPr lang="es-ES_tradnl" sz="1100" b="1" dirty="0">
                <a:latin typeface="Calibri" pitchFamily="34" charset="0"/>
              </a:rPr>
              <a:t>HMMS01</a:t>
            </a:r>
          </a:p>
        </p:txBody>
      </p:sp>
      <p:sp>
        <p:nvSpPr>
          <p:cNvPr id="29" name="AutoShape 3"/>
          <p:cNvSpPr>
            <a:spLocks noChangeArrowheads="1"/>
          </p:cNvSpPr>
          <p:nvPr/>
        </p:nvSpPr>
        <p:spPr bwMode="auto">
          <a:xfrm>
            <a:off x="3568656" y="36639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cs typeface="+mn-cs"/>
                <a:hlinkClick r:id="rId4" action="ppaction://hlinksldjump"/>
              </a:rPr>
              <a:t>PRESIDENTE</a:t>
            </a:r>
            <a:endParaRPr lang="es-ES" sz="1400" b="1" dirty="0">
              <a:latin typeface="Calibri" pitchFamily="34" charset="0"/>
              <a:cs typeface="+mn-cs"/>
            </a:endParaRPr>
          </a:p>
          <a:p>
            <a:pPr algn="ctr" defTabSz="1564509" eaLnBrk="1" fontAlgn="auto" hangingPunct="1">
              <a:spcBef>
                <a:spcPts val="0"/>
              </a:spcBef>
              <a:spcAft>
                <a:spcPts val="0"/>
              </a:spcAft>
              <a:defRPr/>
            </a:pPr>
            <a:r>
              <a:rPr lang="es-ES" sz="1400" dirty="0">
                <a:latin typeface="Calibri" pitchFamily="34" charset="0"/>
                <a:cs typeface="+mn-cs"/>
              </a:rPr>
              <a:t>DR. HUGO MORALES VALDÉS</a:t>
            </a:r>
          </a:p>
          <a:p>
            <a:pPr algn="ctr" defTabSz="1564509" eaLnBrk="1" fontAlgn="auto" hangingPunct="1">
              <a:spcBef>
                <a:spcPts val="0"/>
              </a:spcBef>
              <a:spcAft>
                <a:spcPts val="0"/>
              </a:spcAft>
              <a:defRPr/>
            </a:pPr>
            <a:r>
              <a:rPr lang="es-MX" sz="1400" b="1" dirty="0">
                <a:latin typeface="Calibri" pitchFamily="34" charset="0"/>
                <a:cs typeface="+mn-cs"/>
              </a:rPr>
              <a:t>HMST01</a:t>
            </a:r>
            <a:endParaRPr lang="es-ES" sz="1400" b="1" dirty="0">
              <a:latin typeface="Calibri" pitchFamily="34" charset="0"/>
              <a:cs typeface="+mn-cs"/>
            </a:endParaRPr>
          </a:p>
        </p:txBody>
      </p:sp>
      <p:cxnSp>
        <p:nvCxnSpPr>
          <p:cNvPr id="46" name="45 Conector recto"/>
          <p:cNvCxnSpPr/>
          <p:nvPr/>
        </p:nvCxnSpPr>
        <p:spPr>
          <a:xfrm>
            <a:off x="1131565" y="2870451"/>
            <a:ext cx="9360916" cy="3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AutoShape 15"/>
          <p:cNvSpPr>
            <a:spLocks noChangeArrowheads="1"/>
          </p:cNvSpPr>
          <p:nvPr/>
        </p:nvSpPr>
        <p:spPr bwMode="auto">
          <a:xfrm>
            <a:off x="7685044" y="1641033"/>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200" b="1" dirty="0">
                <a:latin typeface="Calibri" pitchFamily="34" charset="0"/>
                <a:hlinkClick r:id="rId5" action="ppaction://hlinksldjump"/>
              </a:rPr>
              <a:t>CONTRALOR INTERNO</a:t>
            </a:r>
            <a:endParaRPr lang="es-ES_tradnl" sz="1200" b="1" dirty="0">
              <a:latin typeface="Calibri" pitchFamily="34" charset="0"/>
            </a:endParaRPr>
          </a:p>
          <a:p>
            <a:pPr algn="ctr" defTabSz="1303759" eaLnBrk="1" fontAlgn="auto" hangingPunct="1">
              <a:spcBef>
                <a:spcPts val="0"/>
              </a:spcBef>
              <a:spcAft>
                <a:spcPts val="0"/>
              </a:spcAft>
              <a:defRPr/>
            </a:pPr>
            <a:r>
              <a:rPr lang="es-ES_tradnl" sz="1200" dirty="0">
                <a:latin typeface="Calibri" pitchFamily="34" charset="0"/>
              </a:rPr>
              <a:t>C.P. FABIAN CHÁVEZ TORRES</a:t>
            </a:r>
          </a:p>
          <a:p>
            <a:pPr algn="ctr" defTabSz="1303759" eaLnBrk="1" fontAlgn="auto" hangingPunct="1">
              <a:spcBef>
                <a:spcPts val="0"/>
              </a:spcBef>
              <a:spcAft>
                <a:spcPts val="0"/>
              </a:spcAft>
              <a:defRPr/>
            </a:pPr>
            <a:r>
              <a:rPr lang="es-ES_tradnl" sz="1200" b="1" dirty="0">
                <a:latin typeface="Calibri" pitchFamily="34" charset="0"/>
                <a:cs typeface="+mn-cs"/>
              </a:rPr>
              <a:t>HMMS04</a:t>
            </a:r>
          </a:p>
        </p:txBody>
      </p:sp>
      <p:sp>
        <p:nvSpPr>
          <p:cNvPr id="73" name="AutoShape 15"/>
          <p:cNvSpPr>
            <a:spLocks noChangeArrowheads="1"/>
          </p:cNvSpPr>
          <p:nvPr/>
        </p:nvSpPr>
        <p:spPr bwMode="auto">
          <a:xfrm>
            <a:off x="8388225" y="4853367"/>
            <a:ext cx="1944688"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6" action="ppaction://hlinksldjump"/>
              </a:rPr>
              <a:t>COORDINADOR JURÍDICO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ES_tradnl" sz="1100" dirty="0">
                <a:latin typeface="Calibri" pitchFamily="34" charset="0"/>
                <a:cs typeface="+mn-cs"/>
              </a:rPr>
              <a:t>LIC. MIGUEL ALEJANDRO </a:t>
            </a:r>
          </a:p>
          <a:p>
            <a:pPr algn="ctr" defTabSz="1303759" eaLnBrk="1" fontAlgn="auto" hangingPunct="1">
              <a:spcBef>
                <a:spcPts val="0"/>
              </a:spcBef>
              <a:spcAft>
                <a:spcPts val="0"/>
              </a:spcAft>
              <a:defRPr/>
            </a:pPr>
            <a:r>
              <a:rPr lang="es-ES_tradnl" sz="1100" dirty="0">
                <a:latin typeface="Calibri" pitchFamily="34" charset="0"/>
                <a:cs typeface="+mn-cs"/>
              </a:rPr>
              <a:t>MORALES DE LA ROSA</a:t>
            </a:r>
          </a:p>
          <a:p>
            <a:pPr algn="ctr" defTabSz="1303759" eaLnBrk="1" fontAlgn="auto" hangingPunct="1">
              <a:spcBef>
                <a:spcPts val="0"/>
              </a:spcBef>
              <a:spcAft>
                <a:spcPts val="0"/>
              </a:spcAft>
              <a:defRPr/>
            </a:pPr>
            <a:r>
              <a:rPr lang="es-ES_tradnl" sz="1000" b="1" dirty="0">
                <a:latin typeface="Calibri" pitchFamily="34" charset="0"/>
                <a:cs typeface="+mn-cs"/>
              </a:rPr>
              <a:t>HMM05</a:t>
            </a:r>
          </a:p>
        </p:txBody>
      </p:sp>
      <p:sp>
        <p:nvSpPr>
          <p:cNvPr id="30" name="AutoShape 15"/>
          <p:cNvSpPr>
            <a:spLocks noChangeArrowheads="1"/>
          </p:cNvSpPr>
          <p:nvPr/>
        </p:nvSpPr>
        <p:spPr bwMode="auto">
          <a:xfrm>
            <a:off x="1272941" y="409843"/>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7" action="ppaction://hlinksldjump"/>
              </a:rPr>
              <a:t>CONSEJO CONSULTIVO</a:t>
            </a:r>
            <a:endParaRPr lang="es-ES_tradnl" sz="1100" b="1" dirty="0">
              <a:latin typeface="Calibri" pitchFamily="34" charset="0"/>
              <a:cs typeface="+mn-cs"/>
            </a:endParaRPr>
          </a:p>
        </p:txBody>
      </p:sp>
      <p:cxnSp>
        <p:nvCxnSpPr>
          <p:cNvPr id="24" name="23 Conector recto"/>
          <p:cNvCxnSpPr/>
          <p:nvPr/>
        </p:nvCxnSpPr>
        <p:spPr>
          <a:xfrm>
            <a:off x="3594249" y="2041817"/>
            <a:ext cx="27844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AutoShape 15"/>
          <p:cNvSpPr>
            <a:spLocks noChangeArrowheads="1"/>
          </p:cNvSpPr>
          <p:nvPr/>
        </p:nvSpPr>
        <p:spPr bwMode="auto">
          <a:xfrm>
            <a:off x="757941" y="1549220"/>
            <a:ext cx="2808288" cy="8636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COORDINADORA DEL DESPACHO </a:t>
            </a:r>
          </a:p>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DE LA PRESIDENCIA</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LIC. ELSA MARÍA DEL PILAR </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FLORES VELÁZQUEZ</a:t>
            </a:r>
          </a:p>
          <a:p>
            <a:pPr algn="ctr" defTabSz="1303759" eaLnBrk="1" fontAlgn="auto" hangingPunct="1">
              <a:spcBef>
                <a:spcPts val="0"/>
              </a:spcBef>
              <a:spcAft>
                <a:spcPts val="0"/>
              </a:spcAft>
              <a:defRPr/>
            </a:pPr>
            <a:r>
              <a:rPr lang="es-ES_tradnl" sz="1100" b="1" dirty="0">
                <a:latin typeface="Calibri" pitchFamily="34" charset="0"/>
                <a:cs typeface="+mn-cs"/>
              </a:rPr>
              <a:t>HMMS01</a:t>
            </a:r>
          </a:p>
        </p:txBody>
      </p:sp>
      <p:sp>
        <p:nvSpPr>
          <p:cNvPr id="51" name="AutoShape 15"/>
          <p:cNvSpPr>
            <a:spLocks noChangeArrowheads="1"/>
          </p:cNvSpPr>
          <p:nvPr/>
        </p:nvSpPr>
        <p:spPr bwMode="auto">
          <a:xfrm>
            <a:off x="971219" y="4853367"/>
            <a:ext cx="2434739"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hlinkClick r:id="rId8" action="ppaction://hlinksldjump"/>
              </a:rPr>
              <a:t>COMUNICACIÓN SOCIAL</a:t>
            </a:r>
            <a:endParaRPr lang="es-ES_tradnl" sz="1100" b="1" dirty="0">
              <a:latin typeface="Calibri" pitchFamily="34" charset="0"/>
            </a:endParaRPr>
          </a:p>
          <a:p>
            <a:pPr algn="ctr" defTabSz="1303759" eaLnBrk="1" fontAlgn="auto" hangingPunct="1">
              <a:spcBef>
                <a:spcPts val="0"/>
              </a:spcBef>
              <a:spcAft>
                <a:spcPts val="0"/>
              </a:spcAft>
              <a:defRPr/>
            </a:pPr>
            <a:r>
              <a:rPr lang="es-ES_tradnl" sz="1100" dirty="0">
                <a:latin typeface="Calibri" pitchFamily="34" charset="0"/>
              </a:rPr>
              <a:t>LIC. RICARDO MENDOZA RESENDEZ</a:t>
            </a:r>
          </a:p>
          <a:p>
            <a:pPr algn="ctr" defTabSz="1303759" eaLnBrk="1" fontAlgn="auto" hangingPunct="1">
              <a:spcBef>
                <a:spcPts val="0"/>
              </a:spcBef>
              <a:spcAft>
                <a:spcPts val="0"/>
              </a:spcAft>
              <a:defRPr/>
            </a:pPr>
            <a:r>
              <a:rPr lang="es-ES_tradnl" sz="1100" b="1" dirty="0">
                <a:latin typeface="Calibri" pitchFamily="34" charset="0"/>
              </a:rPr>
              <a:t>HMM02</a:t>
            </a:r>
          </a:p>
        </p:txBody>
      </p:sp>
      <p:sp>
        <p:nvSpPr>
          <p:cNvPr id="28" name="AutoShape 15"/>
          <p:cNvSpPr>
            <a:spLocks noChangeArrowheads="1"/>
          </p:cNvSpPr>
          <p:nvPr/>
        </p:nvSpPr>
        <p:spPr bwMode="auto">
          <a:xfrm>
            <a:off x="9426485" y="3713417"/>
            <a:ext cx="2331544"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SECRETARÍA TÉCNICA Y TITULAR </a:t>
            </a:r>
          </a:p>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DE LA UNIDAD DE TRANSPARENCIA</a:t>
            </a:r>
          </a:p>
          <a:p>
            <a:pPr algn="ctr" defTabSz="1303759" eaLnBrk="1" fontAlgn="auto" hangingPunct="1">
              <a:spcBef>
                <a:spcPts val="0"/>
              </a:spcBef>
              <a:spcAft>
                <a:spcPts val="0"/>
              </a:spcAft>
              <a:defRPr/>
            </a:pPr>
            <a:r>
              <a:rPr lang="es-ES_tradnl" sz="1100" dirty="0">
                <a:latin typeface="Calibri" pitchFamily="34" charset="0"/>
                <a:cs typeface="+mn-cs"/>
              </a:rPr>
              <a:t>MTRO. JAIME IVAN RODRIGUEZ LOZANO</a:t>
            </a:r>
          </a:p>
          <a:p>
            <a:pPr algn="ctr" defTabSz="1303759" eaLnBrk="1" fontAlgn="auto" hangingPunct="1">
              <a:spcBef>
                <a:spcPts val="0"/>
              </a:spcBef>
              <a:spcAft>
                <a:spcPts val="0"/>
              </a:spcAft>
              <a:defRPr/>
            </a:pPr>
            <a:r>
              <a:rPr lang="es-ES_tradnl" sz="1100" b="1" dirty="0">
                <a:latin typeface="Calibri" pitchFamily="34" charset="0"/>
              </a:rPr>
              <a:t>HMMS02</a:t>
            </a:r>
          </a:p>
        </p:txBody>
      </p:sp>
      <p:sp>
        <p:nvSpPr>
          <p:cNvPr id="32" name="AutoShape 16"/>
          <p:cNvSpPr>
            <a:spLocks noChangeArrowheads="1"/>
          </p:cNvSpPr>
          <p:nvPr/>
        </p:nvSpPr>
        <p:spPr bwMode="auto">
          <a:xfrm>
            <a:off x="6948537" y="3728874"/>
            <a:ext cx="2223403"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9" action="ppaction://hlinksldjump"/>
              </a:rPr>
              <a:t>COORDINADOR DEL CIEDH</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LEONOR ADRIANA GOMEZ BARREIRO</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HMMS04</a:t>
            </a:r>
          </a:p>
        </p:txBody>
      </p:sp>
      <p:sp>
        <p:nvSpPr>
          <p:cNvPr id="20" name="AutoShape 15"/>
          <p:cNvSpPr>
            <a:spLocks noChangeArrowheads="1"/>
          </p:cNvSpPr>
          <p:nvPr/>
        </p:nvSpPr>
        <p:spPr bwMode="auto">
          <a:xfrm>
            <a:off x="4500265" y="3736669"/>
            <a:ext cx="2334825" cy="70441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10" action="ppaction://hlinksldjump"/>
              </a:rPr>
              <a:t>SECRETARIO EJECUTIVO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MX" sz="1100" dirty="0">
                <a:latin typeface="Calibri" pitchFamily="34" charset="0"/>
                <a:cs typeface="+mn-cs"/>
              </a:rPr>
              <a:t>LIC. CARLOS ALONSO RANGEL GÁMEZ.</a:t>
            </a:r>
          </a:p>
          <a:p>
            <a:pPr algn="ctr" defTabSz="1303759" eaLnBrk="1" fontAlgn="auto" hangingPunct="1">
              <a:spcBef>
                <a:spcPts val="0"/>
              </a:spcBef>
              <a:spcAft>
                <a:spcPts val="0"/>
              </a:spcAft>
              <a:defRPr/>
            </a:pPr>
            <a:r>
              <a:rPr lang="es-MX" sz="1100" b="1" dirty="0">
                <a:latin typeface="Calibri" pitchFamily="34" charset="0"/>
                <a:cs typeface="+mn-cs"/>
              </a:rPr>
              <a:t>HMMS01</a:t>
            </a:r>
          </a:p>
        </p:txBody>
      </p:sp>
      <p:sp>
        <p:nvSpPr>
          <p:cNvPr id="2" name="CuadroTexto 1"/>
          <p:cNvSpPr txBox="1"/>
          <p:nvPr/>
        </p:nvSpPr>
        <p:spPr>
          <a:xfrm>
            <a:off x="488780" y="6012904"/>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11"/>
              </a:rPr>
              <a:t>Ley de la CDHEC</a:t>
            </a:r>
            <a:endParaRPr lang="es-ES" sz="1000" dirty="0"/>
          </a:p>
          <a:p>
            <a:pPr algn="ctr"/>
            <a:r>
              <a:rPr lang="es-ES" sz="1000" dirty="0">
                <a:hlinkClick r:id="rId12"/>
              </a:rPr>
              <a:t>Reglamento interno de la CDHEC</a:t>
            </a:r>
            <a:endParaRPr lang="es-ES" sz="1000" dirty="0"/>
          </a:p>
          <a:p>
            <a:pPr algn="ctr"/>
            <a:r>
              <a:rPr lang="es-ES" sz="1000" dirty="0">
                <a:hlinkClick r:id="rId13"/>
              </a:rPr>
              <a:t>Funciones de los Puestos.</a:t>
            </a:r>
            <a:endParaRPr lang="es-ES" sz="1000" dirty="0"/>
          </a:p>
        </p:txBody>
      </p:sp>
      <p:sp>
        <p:nvSpPr>
          <p:cNvPr id="5" name="Flecha derecha 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SÉPTIMA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(Depende de la 2da Visitaduría Regional)</a:t>
            </a:r>
          </a:p>
        </p:txBody>
      </p:sp>
      <p:cxnSp>
        <p:nvCxnSpPr>
          <p:cNvPr id="3" name="122 Conector recto"/>
          <p:cNvCxnSpPr/>
          <p:nvPr/>
        </p:nvCxnSpPr>
        <p:spPr>
          <a:xfrm>
            <a:off x="6372225" y="1728788"/>
            <a:ext cx="0" cy="15843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349750" y="3217862"/>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IRIS VANESSA DUARTE GARAY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p:txBody>
      </p:sp>
      <p:sp>
        <p:nvSpPr>
          <p:cNvPr id="8" name="Rectángulo redondeado 7">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433088"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12" name="Flecha derecha 11">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48 Conector recto"/>
          <p:cNvCxnSpPr/>
          <p:nvPr/>
        </p:nvCxnSpPr>
        <p:spPr>
          <a:xfrm>
            <a:off x="10002277" y="2681075"/>
            <a:ext cx="0" cy="21204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48 Conector recto"/>
          <p:cNvCxnSpPr/>
          <p:nvPr/>
        </p:nvCxnSpPr>
        <p:spPr>
          <a:xfrm>
            <a:off x="1859250" y="3833356"/>
            <a:ext cx="814302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 name="48 Conector recto"/>
          <p:cNvCxnSpPr/>
          <p:nvPr/>
        </p:nvCxnSpPr>
        <p:spPr>
          <a:xfrm>
            <a:off x="5077589" y="216029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a:cxnSpLocks/>
          </p:cNvCxnSpPr>
          <p:nvPr/>
        </p:nvCxnSpPr>
        <p:spPr>
          <a:xfrm flipH="1">
            <a:off x="6158308" y="1016814"/>
            <a:ext cx="1" cy="281654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AutoShape 3"/>
          <p:cNvSpPr>
            <a:spLocks noChangeArrowheads="1"/>
          </p:cNvSpPr>
          <p:nvPr/>
        </p:nvSpPr>
        <p:spPr bwMode="auto">
          <a:xfrm>
            <a:off x="4103240" y="317703"/>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DIRECCIÓN GENERAL</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ARMANDO MARTÍNEZ RÍOS</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a:t>
            </a:r>
          </a:p>
        </p:txBody>
      </p:sp>
      <p:sp>
        <p:nvSpPr>
          <p:cNvPr id="5" name="AutoShape 3"/>
          <p:cNvSpPr>
            <a:spLocks noChangeArrowheads="1"/>
          </p:cNvSpPr>
          <p:nvPr/>
        </p:nvSpPr>
        <p:spPr bwMode="auto">
          <a:xfrm>
            <a:off x="4100112" y="177143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COORDINADOR ADMINISTRATIVO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JUAN CARLOS RAMÍREZ SAUCEDO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HMMS02</a:t>
            </a:r>
          </a:p>
        </p:txBody>
      </p:sp>
      <p:sp>
        <p:nvSpPr>
          <p:cNvPr id="8" name="AutoShape 3"/>
          <p:cNvSpPr>
            <a:spLocks noChangeArrowheads="1"/>
          </p:cNvSpPr>
          <p:nvPr/>
        </p:nvSpPr>
        <p:spPr bwMode="auto">
          <a:xfrm>
            <a:off x="487650" y="1785341"/>
            <a:ext cx="2743200" cy="853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RECURSOS MATERIALES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SAIRA DEL PILAR NORIEGA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9" name="AutoShape 3"/>
          <p:cNvSpPr>
            <a:spLocks noChangeArrowheads="1"/>
          </p:cNvSpPr>
          <p:nvPr/>
        </p:nvSpPr>
        <p:spPr bwMode="auto">
          <a:xfrm>
            <a:off x="197100" y="4752578"/>
            <a:ext cx="3324300" cy="113627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MARÍA CONCEPCIÓN SALAZAR HERNÁNDEZ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FIDENCIA MARTÍNEZ LUCIO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20" name="AutoShape 3"/>
          <p:cNvSpPr>
            <a:spLocks noChangeArrowheads="1"/>
          </p:cNvSpPr>
          <p:nvPr/>
        </p:nvSpPr>
        <p:spPr bwMode="auto">
          <a:xfrm>
            <a:off x="8604721" y="1771438"/>
            <a:ext cx="2742921" cy="85368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RECURSOS FINANCIEROS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CRISTINA NUNCIO SUSTAITA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HMM03</a:t>
            </a:r>
          </a:p>
        </p:txBody>
      </p:sp>
      <p:sp>
        <p:nvSpPr>
          <p:cNvPr id="21" name="AutoShape 3"/>
          <p:cNvSpPr>
            <a:spLocks noChangeArrowheads="1"/>
          </p:cNvSpPr>
          <p:nvPr/>
        </p:nvSpPr>
        <p:spPr bwMode="auto">
          <a:xfrm>
            <a:off x="8604721" y="4752578"/>
            <a:ext cx="2940395" cy="9108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AUXILIAR ADMINISTRATIVO</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ALONDRA NAYELI ZAVALA MEDINA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p:txBody>
      </p:sp>
      <p:cxnSp>
        <p:nvCxnSpPr>
          <p:cNvPr id="16" name="48 Conector recto"/>
          <p:cNvCxnSpPr>
            <a:stCxn id="8" idx="2"/>
          </p:cNvCxnSpPr>
          <p:nvPr/>
        </p:nvCxnSpPr>
        <p:spPr>
          <a:xfrm>
            <a:off x="1859250" y="2638541"/>
            <a:ext cx="0" cy="21204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Rectángulo redondeado 8">
            <a:extLst>
              <a:ext uri="{FF2B5EF4-FFF2-40B4-BE49-F238E27FC236}">
                <a16:creationId xmlns:a16="http://schemas.microsoft.com/office/drawing/2014/main" xmlns="" id="{D3457111-CD4B-4314-A72F-318DC86F043C}"/>
              </a:ext>
            </a:extLst>
          </p:cNvPr>
          <p:cNvSpPr/>
          <p:nvPr/>
        </p:nvSpPr>
        <p:spPr>
          <a:xfrm>
            <a:off x="4572273"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3" name="CuadroTexto 22">
            <a:extLst>
              <a:ext uri="{FF2B5EF4-FFF2-40B4-BE49-F238E27FC236}">
                <a16:creationId xmlns:a16="http://schemas.microsoft.com/office/drawing/2014/main" xmlns="" id="{34345603-F2FF-446F-A7B5-5C79B4016D2A}"/>
              </a:ext>
            </a:extLst>
          </p:cNvPr>
          <p:cNvSpPr txBox="1"/>
          <p:nvPr/>
        </p:nvSpPr>
        <p:spPr>
          <a:xfrm>
            <a:off x="4644281"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3"/>
              </a:rPr>
              <a:t>Ley de la CDHEC</a:t>
            </a:r>
            <a:endParaRPr lang="es-ES" sz="1000" dirty="0"/>
          </a:p>
          <a:p>
            <a:pPr algn="ctr"/>
            <a:r>
              <a:rPr lang="es-ES" sz="1000" dirty="0">
                <a:hlinkClick r:id="rId4"/>
              </a:rPr>
              <a:t>Reglamento interno de la CDHEC</a:t>
            </a:r>
            <a:endParaRPr lang="es-ES" sz="1000" dirty="0"/>
          </a:p>
          <a:p>
            <a:pPr algn="ctr"/>
            <a:r>
              <a:rPr lang="es-ES" sz="1000" dirty="0">
                <a:hlinkClick r:id="rId5"/>
              </a:rPr>
              <a:t>Funciones de los Puestos.</a:t>
            </a:r>
            <a:endParaRPr lang="es-ES" sz="1000" dirty="0"/>
          </a:p>
        </p:txBody>
      </p:sp>
      <p:sp>
        <p:nvSpPr>
          <p:cNvPr id="24" name="Flecha derecha 11">
            <a:hlinkClick r:id="" action="ppaction://hlinkshowjump?jump=nextslide"/>
            <a:extLst>
              <a:ext uri="{FF2B5EF4-FFF2-40B4-BE49-F238E27FC236}">
                <a16:creationId xmlns:a16="http://schemas.microsoft.com/office/drawing/2014/main" xmlns="" id="{B71E396A-42F6-44EA-A75B-93C81E5FE012}"/>
              </a:ext>
            </a:extLst>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25" name="Rectángulo redondeado 7">
            <a:hlinkClick r:id="rId6" action="ppaction://hlinksldjump"/>
            <a:extLst>
              <a:ext uri="{FF2B5EF4-FFF2-40B4-BE49-F238E27FC236}">
                <a16:creationId xmlns:a16="http://schemas.microsoft.com/office/drawing/2014/main" xmlns="" id="{DF8F9E0B-554B-40E7-99B8-B7E7AB37CDD0}"/>
              </a:ext>
            </a:extLst>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1568443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p:nvPr/>
        </p:nvCxnSpPr>
        <p:spPr>
          <a:xfrm>
            <a:off x="6407944" y="1068784"/>
            <a:ext cx="0" cy="49079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48 Conector recto"/>
          <p:cNvCxnSpPr>
            <a:cxnSpLocks/>
          </p:cNvCxnSpPr>
          <p:nvPr/>
        </p:nvCxnSpPr>
        <p:spPr>
          <a:xfrm>
            <a:off x="4679479" y="5976714"/>
            <a:ext cx="234106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14031" y="2413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SECRETARÍA EJECUTIVA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CARLOS ALONSO RANGEL GAMEZ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a:t>
            </a:r>
          </a:p>
        </p:txBody>
      </p:sp>
      <p:cxnSp>
        <p:nvCxnSpPr>
          <p:cNvPr id="6" name="48 Conector recto"/>
          <p:cNvCxnSpPr/>
          <p:nvPr/>
        </p:nvCxnSpPr>
        <p:spPr>
          <a:xfrm>
            <a:off x="5281613" y="2658864"/>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818710" y="2209629"/>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PATRICIA MARÍA DOMÍNGUEZ CORONADO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8" name="48 Conector recto"/>
          <p:cNvCxnSpPr/>
          <p:nvPr/>
        </p:nvCxnSpPr>
        <p:spPr>
          <a:xfrm>
            <a:off x="4380707" y="1656234"/>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AutoShape 15"/>
          <p:cNvSpPr>
            <a:spLocks noChangeArrowheads="1"/>
          </p:cNvSpPr>
          <p:nvPr/>
        </p:nvSpPr>
        <p:spPr bwMode="auto">
          <a:xfrm>
            <a:off x="1441540" y="1223640"/>
            <a:ext cx="2951163" cy="86518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mn-cs"/>
              </a:rPr>
              <a:t>DIRECCION DE INCLUSIÓN</a:t>
            </a:r>
          </a:p>
          <a:p>
            <a:pPr algn="ctr" defTabSz="1303759" eaLnBrk="1" fontAlgn="auto" hangingPunct="1">
              <a:spcBef>
                <a:spcPts val="0"/>
              </a:spcBef>
              <a:spcAft>
                <a:spcPts val="0"/>
              </a:spcAft>
              <a:defRPr/>
            </a:pPr>
            <a:r>
              <a:rPr lang="es-ES_tradnl" sz="1400" dirty="0">
                <a:latin typeface="Calibri" pitchFamily="34" charset="0"/>
                <a:cs typeface="+mn-cs"/>
              </a:rPr>
              <a:t>ING. ERASMO RAMOS GIL</a:t>
            </a:r>
          </a:p>
          <a:p>
            <a:pPr algn="ctr" defTabSz="1303759" eaLnBrk="1" fontAlgn="auto" hangingPunct="1">
              <a:spcBef>
                <a:spcPts val="0"/>
              </a:spcBef>
              <a:spcAft>
                <a:spcPts val="0"/>
              </a:spcAft>
              <a:defRPr/>
            </a:pPr>
            <a:r>
              <a:rPr lang="es-ES_tradnl" sz="1400" b="1" dirty="0">
                <a:latin typeface="Calibri" pitchFamily="34" charset="0"/>
                <a:cs typeface="+mn-cs"/>
              </a:rPr>
              <a:t>HMMS04</a:t>
            </a:r>
          </a:p>
        </p:txBody>
      </p:sp>
      <p:sp>
        <p:nvSpPr>
          <p:cNvPr id="4" name="AutoShape 3"/>
          <p:cNvSpPr>
            <a:spLocks noChangeArrowheads="1"/>
          </p:cNvSpPr>
          <p:nvPr/>
        </p:nvSpPr>
        <p:spPr bwMode="auto">
          <a:xfrm>
            <a:off x="1728391" y="220404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ENRIQUETA PIMENTEL PATIÑO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1774236" y="5591884"/>
            <a:ext cx="4116388" cy="81422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PROF. PEDRO ANTONIO VALENCIANO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cxnSp>
        <p:nvCxnSpPr>
          <p:cNvPr id="16" name="48 Conector recto"/>
          <p:cNvCxnSpPr/>
          <p:nvPr/>
        </p:nvCxnSpPr>
        <p:spPr>
          <a:xfrm>
            <a:off x="5430998" y="3799949"/>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5580385" y="4991485"/>
            <a:ext cx="17284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AutoShape 3"/>
          <p:cNvSpPr>
            <a:spLocks noChangeArrowheads="1"/>
          </p:cNvSpPr>
          <p:nvPr/>
        </p:nvSpPr>
        <p:spPr bwMode="auto">
          <a:xfrm>
            <a:off x="1752600" y="3345131"/>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BLANCA ARACELI OLAIZ MURILLO</a:t>
            </a: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HPR01</a:t>
            </a:r>
          </a:p>
        </p:txBody>
      </p:sp>
      <p:sp>
        <p:nvSpPr>
          <p:cNvPr id="11" name="AutoShape 3"/>
          <p:cNvSpPr>
            <a:spLocks noChangeArrowheads="1"/>
          </p:cNvSpPr>
          <p:nvPr/>
        </p:nvSpPr>
        <p:spPr bwMode="auto">
          <a:xfrm>
            <a:off x="6804521" y="3347848"/>
            <a:ext cx="4116388" cy="81894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BRIGITTE DE RUTH LÓPEZ BARBOSA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2" name="AutoShape 3"/>
          <p:cNvSpPr>
            <a:spLocks noChangeArrowheads="1"/>
          </p:cNvSpPr>
          <p:nvPr/>
        </p:nvSpPr>
        <p:spPr bwMode="auto">
          <a:xfrm>
            <a:off x="1752600" y="4470432"/>
            <a:ext cx="4116388" cy="88354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RICARDO AGUIRRE SOBERÓN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9" name="Rectángulo redondeado 18">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0" name="Rectángulo redondeado 19"/>
          <p:cNvSpPr/>
          <p:nvPr/>
        </p:nvSpPr>
        <p:spPr>
          <a:xfrm>
            <a:off x="8572727" y="986261"/>
            <a:ext cx="3189679"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1" name="CuadroTexto 20"/>
          <p:cNvSpPr txBox="1"/>
          <p:nvPr/>
        </p:nvSpPr>
        <p:spPr>
          <a:xfrm>
            <a:off x="8532713" y="1082492"/>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23" name="Flecha derecha 22">
            <a:hlinkClick r:id="" action="ppaction://hlinkshowjump?jump=nextslide"/>
          </p:cNvPr>
          <p:cNvSpPr/>
          <p:nvPr/>
        </p:nvSpPr>
        <p:spPr>
          <a:xfrm>
            <a:off x="5975896" y="6556511"/>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22" name="AutoShape 3"/>
          <p:cNvSpPr>
            <a:spLocks noChangeArrowheads="1"/>
          </p:cNvSpPr>
          <p:nvPr/>
        </p:nvSpPr>
        <p:spPr bwMode="auto">
          <a:xfrm>
            <a:off x="6818710" y="4464546"/>
            <a:ext cx="4116388" cy="88943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MARTHA MARGARITA MARTÍNEZ TAMEZ </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0" name="AutoShape 3">
            <a:extLst>
              <a:ext uri="{FF2B5EF4-FFF2-40B4-BE49-F238E27FC236}">
                <a16:creationId xmlns:a16="http://schemas.microsoft.com/office/drawing/2014/main" xmlns="" id="{B192025D-D953-431A-9E57-321BAA716A3A}"/>
              </a:ext>
            </a:extLst>
          </p:cNvPr>
          <p:cNvSpPr>
            <a:spLocks noChangeArrowheads="1"/>
          </p:cNvSpPr>
          <p:nvPr/>
        </p:nvSpPr>
        <p:spPr bwMode="auto">
          <a:xfrm>
            <a:off x="6807125" y="5591883"/>
            <a:ext cx="4116388" cy="81422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EDER MIGUEL PEREA TOVAR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3"/>
          <p:cNvSpPr>
            <a:spLocks noChangeArrowheads="1"/>
          </p:cNvSpPr>
          <p:nvPr/>
        </p:nvSpPr>
        <p:spPr bwMode="auto">
          <a:xfrm>
            <a:off x="4232145" y="1584226"/>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COORDINADOR DEL CIEDH</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 LIC. LEONOR ADRIANA GOMEZ BARREIRO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HMMS04</a:t>
            </a:r>
          </a:p>
        </p:txBody>
      </p:sp>
      <p:sp>
        <p:nvSpPr>
          <p:cNvPr id="6" name="Rectángulo redondeado 5">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539825"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3"/>
              </a:rPr>
              <a:t>Ley de la CDHEC</a:t>
            </a:r>
            <a:endParaRPr lang="es-ES" sz="1000" dirty="0"/>
          </a:p>
          <a:p>
            <a:pPr algn="ctr"/>
            <a:r>
              <a:rPr lang="es-ES" sz="1000" dirty="0">
                <a:hlinkClick r:id="rId4"/>
              </a:rPr>
              <a:t>Reglamento interno de la CDHEC</a:t>
            </a:r>
            <a:endParaRPr lang="es-ES" sz="1000" dirty="0"/>
          </a:p>
          <a:p>
            <a:pPr algn="ctr"/>
            <a:r>
              <a:rPr lang="es-ES" sz="1000" dirty="0">
                <a:hlinkClick r:id="rId5"/>
              </a:rPr>
              <a:t>Funciones de los Puestos.</a:t>
            </a:r>
            <a:endParaRPr lang="es-ES" sz="1000" dirty="0"/>
          </a:p>
        </p:txBody>
      </p:sp>
      <p:sp>
        <p:nvSpPr>
          <p:cNvPr id="12" name="Flecha derecha 11">
            <a:hlinkClick r:id="" action="ppaction://hlinkshowjump?jump=endshow"/>
          </p:cNvPr>
          <p:cNvSpPr/>
          <p:nvPr/>
        </p:nvSpPr>
        <p:spPr>
          <a:xfrm>
            <a:off x="10123637" y="6408762"/>
            <a:ext cx="4973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a:t>Salir</a:t>
            </a:r>
          </a:p>
        </p:txBody>
      </p:sp>
      <p:sp>
        <p:nvSpPr>
          <p:cNvPr id="7" name="AutoShape 3">
            <a:extLst>
              <a:ext uri="{FF2B5EF4-FFF2-40B4-BE49-F238E27FC236}">
                <a16:creationId xmlns:a16="http://schemas.microsoft.com/office/drawing/2014/main" xmlns="" id="{FB11D6EE-DE34-45A5-A77F-0B63E0EC8DCD}"/>
              </a:ext>
            </a:extLst>
          </p:cNvPr>
          <p:cNvSpPr>
            <a:spLocks noChangeArrowheads="1"/>
          </p:cNvSpPr>
          <p:nvPr/>
        </p:nvSpPr>
        <p:spPr bwMode="auto">
          <a:xfrm>
            <a:off x="4232145" y="3597375"/>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INVESTIGADOR</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PRIMO EMMANUEL GARCIA GARCIA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3" name="Conector recto 2">
            <a:extLst>
              <a:ext uri="{FF2B5EF4-FFF2-40B4-BE49-F238E27FC236}">
                <a16:creationId xmlns:a16="http://schemas.microsoft.com/office/drawing/2014/main" xmlns="" id="{8583A5D2-B8F5-44BA-BC14-AF07F17FFD3A}"/>
              </a:ext>
            </a:extLst>
          </p:cNvPr>
          <p:cNvCxnSpPr/>
          <p:nvPr/>
        </p:nvCxnSpPr>
        <p:spPr>
          <a:xfrm>
            <a:off x="6300465" y="2811212"/>
            <a:ext cx="0" cy="786163"/>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3"/>
          <p:cNvSpPr>
            <a:spLocks noChangeArrowheads="1"/>
          </p:cNvSpPr>
          <p:nvPr/>
        </p:nvSpPr>
        <p:spPr bwMode="auto">
          <a:xfrm>
            <a:off x="4232145" y="1584226"/>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SECRETARÍA TÉCNICA Y </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TITULAR DE LA UNIDAD DE TRANSPARENCIA</a:t>
            </a:r>
          </a:p>
          <a:p>
            <a:pPr algn="ctr" defTabSz="1303759" eaLnBrk="1" fontAlgn="auto" hangingPunct="1">
              <a:spcBef>
                <a:spcPts val="0"/>
              </a:spcBef>
              <a:spcAft>
                <a:spcPts val="0"/>
              </a:spcAft>
              <a:defRPr/>
            </a:pPr>
            <a:r>
              <a:rPr lang="es-ES_tradnl" sz="1400" dirty="0">
                <a:latin typeface="Calibri" pitchFamily="34" charset="0"/>
              </a:rPr>
              <a:t>MTRO. JAIME IVÁN RODRÍGUEZ LOZANO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HMMS02</a:t>
            </a:r>
          </a:p>
        </p:txBody>
      </p:sp>
      <p:sp>
        <p:nvSpPr>
          <p:cNvPr id="5" name="Rectángulo redondeado 4">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6" name="Flecha derecha 5">
            <a:hlinkClick r:id="" action="ppaction://hlinkshowjump?jump=endshow"/>
          </p:cNvPr>
          <p:cNvSpPr/>
          <p:nvPr/>
        </p:nvSpPr>
        <p:spPr>
          <a:xfrm>
            <a:off x="10332913" y="6336754"/>
            <a:ext cx="4973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a:t>Salir</a:t>
            </a:r>
          </a:p>
        </p:txBody>
      </p:sp>
      <p:sp>
        <p:nvSpPr>
          <p:cNvPr id="7" name="Rectángulo redondeado 6"/>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r>
              <a:rPr lang="es-ES" sz="1000" dirty="0">
                <a:solidFill>
                  <a:srgbClr val="FF0000"/>
                </a:solidFill>
                <a:latin typeface="Arial" panose="020B0604020202020204" pitchFamily="34" charset="0"/>
                <a:cs typeface="Arial" panose="020B0604020202020204" pitchFamily="34" charset="0"/>
              </a:rPr>
              <a:t>Da clic en cada uno de los puestos, para desplegar las funciones o bien da </a:t>
            </a:r>
            <a:r>
              <a:rPr lang="es-ES" sz="1000" dirty="0" err="1">
                <a:solidFill>
                  <a:srgbClr val="FF0000"/>
                </a:solidFill>
                <a:latin typeface="Arial" panose="020B0604020202020204" pitchFamily="34" charset="0"/>
                <a:cs typeface="Arial" panose="020B0604020202020204" pitchFamily="34" charset="0"/>
              </a:rPr>
              <a:t>Click</a:t>
            </a:r>
            <a:r>
              <a:rPr lang="es-ES" sz="1000" dirty="0">
                <a:solidFill>
                  <a:srgbClr val="FF0000"/>
                </a:solidFill>
                <a:latin typeface="Arial" panose="020B0604020202020204" pitchFamily="34" charset="0"/>
                <a:cs typeface="Arial" panose="020B0604020202020204" pitchFamily="34" charset="0"/>
              </a:rPr>
              <a:t> sobre las ligas siguientes:</a:t>
            </a:r>
          </a:p>
          <a:p>
            <a:pPr algn="ctr"/>
            <a:r>
              <a:rPr lang="es-ES" sz="1000" dirty="0">
                <a:latin typeface="Arial" panose="020B0604020202020204" pitchFamily="34" charset="0"/>
                <a:cs typeface="Arial" panose="020B0604020202020204" pitchFamily="34" charset="0"/>
                <a:hlinkClick r:id="rId3"/>
              </a:rPr>
              <a:t>Ley de la CDHEC</a:t>
            </a:r>
            <a:endParaRPr lang="es-ES" sz="1000" dirty="0">
              <a:latin typeface="Arial" panose="020B0604020202020204" pitchFamily="34" charset="0"/>
              <a:cs typeface="Arial" panose="020B0604020202020204" pitchFamily="34" charset="0"/>
            </a:endParaRPr>
          </a:p>
          <a:p>
            <a:pPr algn="ctr"/>
            <a:r>
              <a:rPr lang="es-ES" sz="1000" dirty="0">
                <a:latin typeface="Arial" panose="020B0604020202020204" pitchFamily="34" charset="0"/>
                <a:cs typeface="Arial" panose="020B0604020202020204" pitchFamily="34" charset="0"/>
                <a:hlinkClick r:id="rId4"/>
              </a:rPr>
              <a:t>Reglamento interno de la CDHEC</a:t>
            </a:r>
            <a:endParaRPr lang="es-ES" sz="1000" dirty="0">
              <a:latin typeface="Arial" panose="020B0604020202020204" pitchFamily="34" charset="0"/>
              <a:cs typeface="Arial" panose="020B0604020202020204" pitchFamily="34" charset="0"/>
            </a:endParaRPr>
          </a:p>
          <a:p>
            <a:pPr algn="ctr"/>
            <a:r>
              <a:rPr lang="es-ES" sz="1000" dirty="0">
                <a:latin typeface="Arial" panose="020B0604020202020204" pitchFamily="34" charset="0"/>
                <a:cs typeface="Arial" panose="020B0604020202020204" pitchFamily="34" charset="0"/>
                <a:hlinkClick r:id="rId5"/>
              </a:rPr>
              <a:t>Funciones de los Puestos.</a:t>
            </a:r>
            <a:endParaRPr lang="es-ES" sz="1000" dirty="0">
              <a:latin typeface="Arial" panose="020B0604020202020204" pitchFamily="34" charset="0"/>
              <a:cs typeface="Arial" panose="020B0604020202020204" pitchFamily="34" charset="0"/>
            </a:endParaRPr>
          </a:p>
        </p:txBody>
      </p:sp>
      <p:cxnSp>
        <p:nvCxnSpPr>
          <p:cNvPr id="9" name="Conector recto 8">
            <a:extLst>
              <a:ext uri="{FF2B5EF4-FFF2-40B4-BE49-F238E27FC236}">
                <a16:creationId xmlns:a16="http://schemas.microsoft.com/office/drawing/2014/main" xmlns="" id="{5BA2741D-A49C-4766-84A5-D2F5B2B830D3}"/>
              </a:ext>
            </a:extLst>
          </p:cNvPr>
          <p:cNvCxnSpPr>
            <a:stCxn id="3" idx="2"/>
          </p:cNvCxnSpPr>
          <p:nvPr/>
        </p:nvCxnSpPr>
        <p:spPr>
          <a:xfrm>
            <a:off x="6290339" y="2811212"/>
            <a:ext cx="10126" cy="789238"/>
          </a:xfrm>
          <a:prstGeom prst="line">
            <a:avLst/>
          </a:prstGeom>
        </p:spPr>
        <p:style>
          <a:lnRef idx="1">
            <a:schemeClr val="dk1"/>
          </a:lnRef>
          <a:fillRef idx="0">
            <a:schemeClr val="dk1"/>
          </a:fillRef>
          <a:effectRef idx="0">
            <a:schemeClr val="dk1"/>
          </a:effectRef>
          <a:fontRef idx="minor">
            <a:schemeClr val="tx1"/>
          </a:fontRef>
        </p:style>
      </p:cxnSp>
      <p:sp>
        <p:nvSpPr>
          <p:cNvPr id="2" name="AutoShape 3">
            <a:extLst>
              <a:ext uri="{FF2B5EF4-FFF2-40B4-BE49-F238E27FC236}">
                <a16:creationId xmlns:a16="http://schemas.microsoft.com/office/drawing/2014/main" xmlns="" id="{852CB368-54F4-4FDD-9D24-9564DAE7E9F9}"/>
              </a:ext>
            </a:extLst>
          </p:cNvPr>
          <p:cNvSpPr>
            <a:spLocks noChangeArrowheads="1"/>
          </p:cNvSpPr>
          <p:nvPr/>
        </p:nvSpPr>
        <p:spPr bwMode="auto">
          <a:xfrm>
            <a:off x="4438383" y="3575670"/>
            <a:ext cx="3734290" cy="9108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AUXILIAR TRANSPARENCIA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BEATRIZ LORENA VILLARREAL ALVARADO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p:txBody>
      </p:sp>
    </p:spTree>
    <p:extLst>
      <p:ext uri="{BB962C8B-B14F-4D97-AF65-F5344CB8AC3E}">
        <p14:creationId xmlns:p14="http://schemas.microsoft.com/office/powerpoint/2010/main" val="33606597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 name="Rectángulo redondeado 9">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2" name="CuadroTexto 11"/>
          <p:cNvSpPr txBox="1"/>
          <p:nvPr/>
        </p:nvSpPr>
        <p:spPr>
          <a:xfrm>
            <a:off x="247751" y="1080170"/>
            <a:ext cx="11629057" cy="5509200"/>
          </a:xfrm>
          <a:prstGeom prst="rect">
            <a:avLst/>
          </a:prstGeom>
          <a:noFill/>
        </p:spPr>
        <p:txBody>
          <a:bodyPr wrap="square" rtlCol="0" anchor="t" anchorCtr="0">
            <a:spAutoFit/>
          </a:bodyPr>
          <a:lstStyle/>
          <a:p>
            <a:pPr algn="just"/>
            <a:r>
              <a:rPr lang="es-ES" sz="1100" dirty="0"/>
              <a:t>ARTÍCULO 37. El Presidente tendrá las atribuciones siguientes: (REFORMADA, P.O. 12 DE ABRIL DE 2013) I. Presidir el Consejo; II. Representar legalmente a la Comisión ante cualquier autoridad, organismo, institución pública o privada y particulares; III. Fungir como apoderado de la Comisión, con poder general para pleitos, cobranzas y actos de administración, con todas las facultades, aún las que requieran cláusula especial conforme a la ley, pudiendo sustituir y delegar este mandato en uno o más apoderados; Estará facultado, además, para desistirse de amparos, para intervenir en juicios de carácter laboral y formular querellas y acusaciones de carácter penal; IV. Convocar y conducir las sesiones del Consejo; V. Emitir las recomendaciones públicas y acuerdos que resulten de las investigaciones realizadas por los órganos ejecutores de la Comisión; (ADICIONADA, P.O. 12 DE ABRIL DE 2013) V. bis. Solicitar, en los términos del artículo 130 de esta Ley, al Congreso del Estado o en su caso, a la Diputación Permanente, se llame a comparecer a las autoridades o servidores públicos responsables, para explicar el motivo de su negativa a aceptar o cumplir las recomendaciones emitidas por la Comisión; VI. Presentar a la opinión pública informes especiales en los que se expongan: a. Los logros obtenidos en un período determinado de tiempo. b. Una situación de particular gravedad que se presente. c. Las dificultades que hayan surgido para el desarrollo de las funciones de la Comisión. d. El resultado de las investigaciones de carácter general. 12 e. Sobre alguna situación que revista especial trascendencia. VII. Elaborar, por conducto de la Dirección General, el Programa Anual de Trabajo de la Comisión, a fin de someterlo a la aprobación del Consejo; VIII. Determinar las directrices generales a que deberán sujetarse el diseño, la formulación e implementación de los programas de la Comisión, así como formular las propuestas generales conducentes al estudio, protección, promoción y difusión de los Derechos Humanos en el Estado; IX. Determinar los lineamientos generales a los que se sujetará el funcionamiento de los órganos de la Comisión, estableciendo los objetivos a cargo de los mismos, así como cuidar de la unidad y cohesión de las actividades de los órganos de la Comisión; X. Dirigir, administrar y coordinar el desarrollo de las actividades operativas, técnicas y administrativas de la Comisión y dictar los acuerdos tendientes a dicho fin; XI. Establecer los sistemas de control necesarios para alcanzar los objetivos y metas propuestas por la Comisión; Para tal efecto, por conducto de la Contraloría determinará los criterios de evaluación para medir la eficiencia y la eficacia del funcionamiento de la Comisión; XII. Promover y supervisar los programas tendientes a fortalecer el estudio y la enseñanza de los Derechos Humanos dentro del Sistema Educativo Estatal; XIII. Promover la profesionalización del personal de la Comisión; XIV. Poner a consideración del Consejo, los proyectos de recomendación cuando lo estime pertinente; XV. Vigilar el cumplimiento de los acuerdos adoptados por el propio Consejo; XVI. Ejercer las partidas presupuestales aprobadas; XVII. Verificar la integración y actualización del inventario de los bienes que integran el patrimonio de la Comisión; XVIII. Emitir los acuerdos necesarios para el funcionamiento interior de la Presidencia; XIX. Nombrar y remover, en los términos previstos por esta ley, su reglamento y demás disposiciones aplicables, al personal de la Comisión; XX. Someter a la aprobación del Consejo la designación de quien habrá de fungir como titular de la Contraloría de la Comisión; XXI. Dictar las medidas específicas que juzgue convenientes para el mejor desempeño de las funciones de la Comisión; XXII. Nombrar, dirigir y coordinar al Director General, a los Visitadores, al Secretario Técnico y demás personal profesional, técnico y administrativo que sea necesario para el desempeño de las funciones de la Comisión; XXIII. Formular un informe anual sobre las actividades de la Comisión, el cual deberá someter a la consideración del Consejo para su aprobación; XXIV. Celebrar, en representación de la Comisión, toda clase de acuerdos, convenios y contratos con dependencias y entidades gubernamentales, con organizaciones y organismos públicos, sociales o privados, instituciones académicas y asociaciones culturales, para el mejor cumplimiento del objeto de la Comisión; XXV. Elaborar el proyecto de presupuesto de egresos de la Comisión y remitirlo al Ejecutivo del Estado para los efectos previstos en esta ley; 13 (REFORMADA, P.O. 28 DE DICIEMBRE DE 2007) XXVI. Rendir la cuenta pública anual y los informes a que se refiere la Ley de Fiscalización Superior para el Estado de Coahuila; XXVII. Formular un informe sobre el ejercicio presupuestal anual, y someterlo a la consideración del Congreso del Estado; XXVIII. Promover y fortalecer las relaciones de la Comisión, con dependencias, organismos e instituciones públicas, sociales o privadas, de carácter local, regional, nacional e internacional; XXIX. Aprobar las directrices generales a que se sujetará la práctica de auditorías; y, (ADICIONADA, P.O. 12 DE ABRIL DE 2013) XXX. Promover las acciones de inconstitucionalidad local, en contra de leyes de carácter estatal, que vulneren los derechos humanos reconocidos en la Constitución Política de los Estados Unidos Mexicanos, en la Constitución del Estado y en los tratados internacionales de los que México sea parte, y XXXI. Las demás que le señalen la presente ley, el reglamento u otras disposiciones aplicables.</a:t>
            </a:r>
          </a:p>
        </p:txBody>
      </p:sp>
      <p:sp>
        <p:nvSpPr>
          <p:cNvPr id="13" name="CuadroTexto 12"/>
          <p:cNvSpPr txBox="1"/>
          <p:nvPr/>
        </p:nvSpPr>
        <p:spPr>
          <a:xfrm>
            <a:off x="4946155" y="432098"/>
            <a:ext cx="2232248" cy="569387"/>
          </a:xfrm>
          <a:prstGeom prst="rect">
            <a:avLst/>
          </a:prstGeom>
          <a:noFill/>
        </p:spPr>
        <p:txBody>
          <a:bodyPr wrap="square" rtlCol="0">
            <a:spAutoFit/>
          </a:bodyPr>
          <a:lstStyle/>
          <a:p>
            <a:r>
              <a:rPr lang="es-ES" dirty="0"/>
              <a:t>Presidente</a:t>
            </a:r>
          </a:p>
        </p:txBody>
      </p:sp>
    </p:spTree>
    <p:extLst>
      <p:ext uri="{BB962C8B-B14F-4D97-AF65-F5344CB8AC3E}">
        <p14:creationId xmlns:p14="http://schemas.microsoft.com/office/powerpoint/2010/main" val="10916500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900" dirty="0"/>
              <a:t>Anterior</a:t>
            </a:r>
          </a:p>
        </p:txBody>
      </p:sp>
      <p:sp>
        <p:nvSpPr>
          <p:cNvPr id="5" name="CuadroTexto 4"/>
          <p:cNvSpPr txBox="1"/>
          <p:nvPr/>
        </p:nvSpPr>
        <p:spPr>
          <a:xfrm>
            <a:off x="1115889" y="2232298"/>
            <a:ext cx="10081120" cy="3107967"/>
          </a:xfrm>
          <a:prstGeom prst="rect">
            <a:avLst/>
          </a:prstGeom>
          <a:noFill/>
        </p:spPr>
        <p:txBody>
          <a:bodyPr wrap="square" rtlCol="0">
            <a:spAutoFit/>
          </a:bodyPr>
          <a:lstStyle/>
          <a:p>
            <a:pPr algn="just">
              <a:lnSpc>
                <a:spcPct val="150000"/>
              </a:lnSpc>
            </a:pPr>
            <a:r>
              <a:rPr lang="es-ES" sz="1100" dirty="0"/>
              <a:t>ARTICULO 64. El Visitador General tiene a su cargo el ejercicio de las atribuciones siguientes: I. Sustituir al Presidente en sus ausencias temporales, así como en el caso de ausencia definitiva, hasta en tanto se designe por el Congreso al nuevo titular en los términos previstos por esta ley; 18 II. Colaborar en la preparación de los asuntos en que deba intervenir el Presidente, como representante legal de la Comisión; III. Apoyar directamente al Presidente en la coordinación y supervisión jurídica de las Visitadurías Regionales encargadas del área de protección de los Derechos Humanos; IV. Vigilar que en las Visitadurías Regionales se cumplan con las funciones generales que les encomienda esta ley y su reglamento; V. Cuidar que se observen los criterios generales, la normatividad aplicable, los términos y plazos en los procedimientos que se sigan ante la Comisión; VI. Supervisar la correcta integración de los expedientes y de las investigaciones por presuntas violaciones a los Derechos Humanos que se presenten ante las Visitadurías Regionales; VII. Revisar los proyectos de recomendación que elaboren los Visitadores Regionales, para someterlos a la opinión y, en su caso, aprobación del Presidente; VIII. Establecer los mecanismos de control de los procedimientos que se lleven en el Estado por la Comisión, así como vigilar su desarrollo hasta su conclusión; IX. Elaborar las estadísticas que le encomiende el Presidente, así como supervisar aquellas que, de los procedimientos, correspondan a las Visitadurías Regionales, vigilando su actualización, X. Practicar, en cualquier tiempo, inspecciones a las Visitadurías Regionales e Itinerante y, en su caso, comunicar al Presidente las anomalías de que tenga conocimiento; y, XI. Las demás que le señale la presente ley, su reglamento y/o otras disposiciones aplicables.</a:t>
            </a:r>
          </a:p>
        </p:txBody>
      </p:sp>
      <p:sp>
        <p:nvSpPr>
          <p:cNvPr id="6" name="CuadroTexto 5"/>
          <p:cNvSpPr txBox="1"/>
          <p:nvPr/>
        </p:nvSpPr>
        <p:spPr>
          <a:xfrm>
            <a:off x="4536269" y="942831"/>
            <a:ext cx="3240360" cy="569387"/>
          </a:xfrm>
          <a:prstGeom prst="rect">
            <a:avLst/>
          </a:prstGeom>
          <a:noFill/>
        </p:spPr>
        <p:txBody>
          <a:bodyPr wrap="square" rtlCol="0">
            <a:spAutoFit/>
          </a:bodyPr>
          <a:lstStyle/>
          <a:p>
            <a:r>
              <a:rPr lang="es-ES" dirty="0"/>
              <a:t>Visitador General</a:t>
            </a:r>
          </a:p>
        </p:txBody>
      </p:sp>
    </p:spTree>
    <p:extLst>
      <p:ext uri="{BB962C8B-B14F-4D97-AF65-F5344CB8AC3E}">
        <p14:creationId xmlns:p14="http://schemas.microsoft.com/office/powerpoint/2010/main" val="18785881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1800250"/>
            <a:ext cx="11017224" cy="4377545"/>
          </a:xfrm>
          <a:prstGeom prst="rect">
            <a:avLst/>
          </a:prstGeom>
          <a:noFill/>
        </p:spPr>
        <p:txBody>
          <a:bodyPr wrap="square" rtlCol="0">
            <a:spAutoFit/>
          </a:bodyPr>
          <a:lstStyle/>
          <a:p>
            <a:pPr algn="just">
              <a:lnSpc>
                <a:spcPct val="150000"/>
              </a:lnSpc>
            </a:pPr>
            <a:r>
              <a:rPr lang="es-ES" sz="1100" dirty="0"/>
              <a:t>ARTÍCULO 74. Son atribuciones del Director General: 1. Asistir y participar con voz, pero sin voto, en las sesiones del Consejo; 2. Cumplir y hacer cumplir los acuerdos del Consejo; 3. Implementar y ejecutar, previo acuerdo del Presidente, las acciones necesarias para la atención de aquellos asuntos de la Comisión que, por su naturaleza o urgencia, así lo requieran. En este caso, deberá dar aviso inmediato al Presidente sobre el resultado de dichas acciones; 4. Coordinar el funcionamiento técnico de los órganos de la Comisión y supervisar el adecuado desarrollo de sus actividades, sin perjuicio de la vigilancia que corresponda realizar a la Contraloría; 5. Dirigir y supervisar, en coordinación con la Secretaría Técnica, las actividades del Programa Anual de Trabajo de la Comisión, así como el informe anual de actividades y los demás informes especiales que determine el Presidente; 6. Contribuir en la formulación, aplicación y evaluación de los programas, políticas, prácticas y actividades destinadas a promover y proteger los Derechos Humanos; 7. Auxiliar al Presidente en sus relaciones con otros organismos protectores de Derechos Humanos nacionales e internacionales, instituciones gubernamentales y organismos de la sociedad civil; 8. Elaborar los proyectos de reglamentos, acuerdos y demás disposiciones generales o particulares que haya de presentar el Presidente a la aprobación del Consejo; 9. Representar al Presidente ante grupos interinstitucionales que ejecuten programas y acciones vinculados con los Derechos Humanos; 10. Diseñar y desarrollar proyectos y estudios para prever la instrumentación de programas y mecanismos para el mejor logro de los objetivos de la Comisión; 11. Diseñar, implementar y llevar a cabo programas de reclutamiento, selección, formación y desarrollo del personal profesional de la Comisión, así como, coordinar el Servicio Profesional, en los términos previstos en la presente ley y el estatuto; 12. Aplicar las políticas, normas y procedimientos para la administración de los recursos humanos, financieros y materiales de la Comisión; 13. Fijar, previo acuerdo del Presidente, las directrices que le permitan a cada órgano de la Comisión, el cumplimiento de las funciones y atribuciones que les están conferidas de conformidad con lo establecido en esta ley, su reglamento y demás disposiciones aplicables; 21 14. Elaborar, de conformidad con las disposiciones aplicables, el proyecto del presupuesto anual de egresos de la Comisión, a fin de que el Presidente, lo presente al titular del Ejecutivo del Estado, para que éste lo someta a la consideración y, en su caso, aprobación del Congreso, en los términos previstos en esta ley y demás ordenamientos que correspondan; y, 15. Las demás que le confiera esta ley, el reglamento u otras disposiciones aplicables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5" name="CuadroTexto 4"/>
          <p:cNvSpPr txBox="1"/>
          <p:nvPr/>
        </p:nvSpPr>
        <p:spPr>
          <a:xfrm>
            <a:off x="4536269" y="942831"/>
            <a:ext cx="3240360" cy="569387"/>
          </a:xfrm>
          <a:prstGeom prst="rect">
            <a:avLst/>
          </a:prstGeom>
          <a:noFill/>
        </p:spPr>
        <p:txBody>
          <a:bodyPr wrap="square" rtlCol="0">
            <a:spAutoFit/>
          </a:bodyPr>
          <a:lstStyle/>
          <a:p>
            <a:r>
              <a:rPr lang="es-ES" dirty="0"/>
              <a:t>Director General</a:t>
            </a:r>
          </a:p>
        </p:txBody>
      </p:sp>
    </p:spTree>
    <p:extLst>
      <p:ext uri="{BB962C8B-B14F-4D97-AF65-F5344CB8AC3E}">
        <p14:creationId xmlns:p14="http://schemas.microsoft.com/office/powerpoint/2010/main" val="1771276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2600135"/>
          </a:xfrm>
          <a:prstGeom prst="rect">
            <a:avLst/>
          </a:prstGeom>
          <a:noFill/>
        </p:spPr>
        <p:txBody>
          <a:bodyPr wrap="square" rtlCol="0">
            <a:spAutoFit/>
          </a:bodyPr>
          <a:lstStyle/>
          <a:p>
            <a:pPr algn="just">
              <a:lnSpc>
                <a:spcPct val="150000"/>
              </a:lnSpc>
            </a:pPr>
            <a:r>
              <a:rPr lang="es-ES" sz="1100" dirty="0"/>
              <a:t>ARTÍCULO 77. El Secretario Técnico tiene las siguientes atribuciones: I. Auxiliar al Presidente en la preparación y desarrollo de las sesiones que lleve a cabo el Consejo; II. Asistir a las sesiones que celebre el Consejo y participar en ellas con voz pero sin voto; III. Levantar el acta de cada una de las sesiones que celebre el Consejo y suscribirla conjuntamente con el Presidente y los Consejeros que hayan asistido a las mismas; IV. Llevar el registro de las actas y proceder a su publicación en los medios electrónicos que correspondan; V. Llevar el archivo de la Comisión y organizar la biblioteca con ejemplares de libros, documentos o folletos relacionados con los Derechos Humanos; VI. Recopilar la documentación necesaria para la elaboración de los informes anuales y especiales que deba rendir el Presidente; VII. Remitir a los Consejeros, con la anticipación que corresponda, las convocatorias, órdenes del día y el material indispensable para la realización de las sesiones; VIII. Supervisar la formulación y ejecución de los programas de capacitación, difusión, sensibilización y enseñanza que en materia de Derechos Humanos se hubieren aprobado; IX. Coordinar las publicaciones realizadas por la Comisión a través de las cuales se difunda lo relativo a la naturaleza, prevención y protección de los Derechos Humanos en el Estado; X. Organizar el material y supervisar la elaboración de la gaceta de la Comisión; 22 XI. Promover y fortalecer, en coordinación con el Director General, las relaciones con las organizaciones no gubernamentales pro-Derechos Humanos locales, nacionales e internacionales; y, XII. Las demás que le confiera esta ley, su reglamento u otras disposiciones aplicables</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a:t>Secretario Técnico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19588304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568810"/>
          </a:xfrm>
          <a:prstGeom prst="rect">
            <a:avLst/>
          </a:prstGeom>
          <a:noFill/>
        </p:spPr>
        <p:txBody>
          <a:bodyPr wrap="square" rtlCol="0">
            <a:spAutoFit/>
          </a:bodyPr>
          <a:lstStyle/>
          <a:p>
            <a:pPr algn="just">
              <a:lnSpc>
                <a:spcPct val="150000"/>
              </a:lnSpc>
            </a:pPr>
            <a:r>
              <a:rPr lang="es-ES" sz="1100" dirty="0"/>
              <a:t>ARTÍCULO 26. La Comisión contará, además, con una Contraloría Interior y de Fiscalización, que tendrá a su cargo: 1. La vigilancia, control y fiscalización de los ingresos, gastos, bienes y recursos de la Comisión; y, 2. La vigilancia del correcto desempeño de las atribuciones a cargo del personal de la Comisión.</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a:t>Contralor Interno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0040342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48 Conector recto"/>
          <p:cNvCxnSpPr/>
          <p:nvPr/>
        </p:nvCxnSpPr>
        <p:spPr>
          <a:xfrm>
            <a:off x="5220345" y="3744467"/>
            <a:ext cx="1169739" cy="41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122 Conector recto"/>
          <p:cNvCxnSpPr>
            <a:endCxn id="7" idx="0"/>
          </p:cNvCxnSpPr>
          <p:nvPr/>
        </p:nvCxnSpPr>
        <p:spPr>
          <a:xfrm>
            <a:off x="6390084" y="1152178"/>
            <a:ext cx="17860" cy="48378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459264"/>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hlinkClick r:id="rId2" action="ppaction://hlinksldjump"/>
              </a:rPr>
              <a:t>PRESIDENTE</a:t>
            </a:r>
            <a:endParaRPr lang="es-ES" sz="1400" b="1" dirty="0">
              <a:latin typeface="Calibri" pitchFamily="34" charset="0"/>
            </a:endParaRPr>
          </a:p>
          <a:p>
            <a:pPr algn="ctr" defTabSz="1564509" eaLnBrk="1" fontAlgn="auto" hangingPunct="1">
              <a:spcBef>
                <a:spcPts val="0"/>
              </a:spcBef>
              <a:spcAft>
                <a:spcPts val="0"/>
              </a:spcAft>
              <a:defRPr/>
            </a:pPr>
            <a:r>
              <a:rPr lang="es-ES" sz="1400" dirty="0">
                <a:latin typeface="Calibri" pitchFamily="34" charset="0"/>
              </a:rPr>
              <a:t>DR. HUGO MORALES VALDES</a:t>
            </a:r>
          </a:p>
          <a:p>
            <a:pPr algn="ctr" defTabSz="1564509" eaLnBrk="1" fontAlgn="auto" hangingPunct="1">
              <a:spcBef>
                <a:spcPts val="0"/>
              </a:spcBef>
              <a:spcAft>
                <a:spcPts val="0"/>
              </a:spcAft>
              <a:defRPr/>
            </a:pPr>
            <a:r>
              <a:rPr lang="es-MX" sz="1400" b="1" dirty="0">
                <a:latin typeface="Calibri" pitchFamily="34" charset="0"/>
              </a:rPr>
              <a:t>HMST01</a:t>
            </a:r>
            <a:endParaRPr lang="es-ES" sz="1400" b="1" dirty="0">
              <a:latin typeface="Calibri" pitchFamily="34" charset="0"/>
            </a:endParaRPr>
          </a:p>
        </p:txBody>
      </p:sp>
      <p:cxnSp>
        <p:nvCxnSpPr>
          <p:cNvPr id="5" name="48 Conector recto"/>
          <p:cNvCxnSpPr/>
          <p:nvPr/>
        </p:nvCxnSpPr>
        <p:spPr>
          <a:xfrm>
            <a:off x="5273136" y="4968602"/>
            <a:ext cx="232347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349750" y="1996914"/>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 sz="1400" b="1" u="sng" dirty="0">
                <a:solidFill>
                  <a:srgbClr val="0000FF"/>
                </a:solidFill>
                <a:latin typeface="Calibri" pitchFamily="34" charset="0"/>
              </a:rPr>
              <a:t>COORDINADORA DEL DESPACHO DE LA PRESIDENCIA</a:t>
            </a:r>
            <a:endParaRPr lang="es-ES_tradnl" sz="1400" b="1" u="sng" dirty="0">
              <a:solidFill>
                <a:srgbClr val="0000FF"/>
              </a:solidFill>
              <a:latin typeface="Calibri"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ELSA MARIA DEL PILAR FLORES VELÁZQUEZ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 </a:t>
            </a:r>
          </a:p>
        </p:txBody>
      </p:sp>
      <p:sp>
        <p:nvSpPr>
          <p:cNvPr id="7" name="AutoShape 3"/>
          <p:cNvSpPr>
            <a:spLocks noChangeArrowheads="1"/>
          </p:cNvSpPr>
          <p:nvPr/>
        </p:nvSpPr>
        <p:spPr bwMode="auto">
          <a:xfrm>
            <a:off x="4349750" y="599006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TÉCNICO OPERATIVO</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MARIO ALBERTO CARRANZA SÁNCHEZ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9" name="Rectángulo redondeado 8">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2" name="AutoShape 3"/>
          <p:cNvSpPr>
            <a:spLocks noChangeArrowheads="1"/>
          </p:cNvSpPr>
          <p:nvPr/>
        </p:nvSpPr>
        <p:spPr bwMode="auto">
          <a:xfrm>
            <a:off x="7596609" y="4514983"/>
            <a:ext cx="3744416"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hlinkClick r:id="rId7" action="ppaction://hlinksldjump"/>
              </a:rPr>
              <a:t>COORDINACIÓN DE SISTEMAS</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OCTAVIO DE JESÚS GOMEZ ESCOBEDO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755849" y="4514983"/>
            <a:ext cx="4517287"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ASISTENCIA PRESIDENCIA/COORDINACION DEL DESPACHO</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DINORAH CASTILLO RIVERA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HPR02</a:t>
            </a:r>
          </a:p>
        </p:txBody>
      </p:sp>
      <p:sp>
        <p:nvSpPr>
          <p:cNvPr id="16" name="AutoShape 3"/>
          <p:cNvSpPr>
            <a:spLocks noChangeArrowheads="1"/>
          </p:cNvSpPr>
          <p:nvPr/>
        </p:nvSpPr>
        <p:spPr bwMode="auto">
          <a:xfrm>
            <a:off x="755849" y="3272820"/>
            <a:ext cx="4481807"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ASISTENCIA PRESIDENCIA/COORDINACIÓN DEL DESPACHO</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 CARMINA MONSERRAT MONTENEGRO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uadroTexto 2"/>
          <p:cNvSpPr txBox="1"/>
          <p:nvPr/>
        </p:nvSpPr>
        <p:spPr>
          <a:xfrm>
            <a:off x="323801" y="2592338"/>
            <a:ext cx="11017224" cy="1330557"/>
          </a:xfrm>
          <a:prstGeom prst="rect">
            <a:avLst/>
          </a:prstGeom>
          <a:noFill/>
        </p:spPr>
        <p:txBody>
          <a:bodyPr wrap="square" rtlCol="0">
            <a:spAutoFit/>
          </a:bodyPr>
          <a:lstStyle/>
          <a:p>
            <a:pPr algn="just">
              <a:lnSpc>
                <a:spcPct val="150000"/>
              </a:lnSpc>
            </a:pPr>
            <a:r>
              <a:rPr lang="es-ES" sz="1100" dirty="0"/>
              <a:t>ARTÍCULO 60.- El coordinador jurídico tendrá las siguientes funciones: I. Elaborar estudios de naturaleza jurídica en materia de Derechos Humanos. II. Preparar anteproyectos de reforma a Leyes que conlleven la protección y respeto de los Derechos Humanos. III. Realizar el estudio y anteproyecto de las acciones de inconstitucionalidad en las que intervenga la Comisión de los Derechos Humanos del Estado de Coahuila de Zaragoza. IV. Revisar los proyectos de contratos y convenios en la que la Comisión de los Derechos Humanos del Estado de Coahuila de Zaragoza sea parte.  V. Elaborar y en su caso vigilar los procedimientos de amparo en que la Comisión de los Derechos Humanos del Estado de Coahuila de Zaragoza sea parte.</a:t>
            </a:r>
          </a:p>
        </p:txBody>
      </p:sp>
      <p:sp>
        <p:nvSpPr>
          <p:cNvPr id="4" name="CuadroTexto 3"/>
          <p:cNvSpPr txBox="1"/>
          <p:nvPr/>
        </p:nvSpPr>
        <p:spPr>
          <a:xfrm>
            <a:off x="3924201" y="942831"/>
            <a:ext cx="4032448" cy="569387"/>
          </a:xfrm>
          <a:prstGeom prst="rect">
            <a:avLst/>
          </a:prstGeom>
          <a:noFill/>
        </p:spPr>
        <p:txBody>
          <a:bodyPr wrap="square" rtlCol="0">
            <a:spAutoFit/>
          </a:bodyPr>
          <a:lstStyle/>
          <a:p>
            <a:r>
              <a:rPr lang="es-ES" dirty="0"/>
              <a:t>Coordinador Jurídico</a:t>
            </a:r>
          </a:p>
        </p:txBody>
      </p:sp>
      <p:sp>
        <p:nvSpPr>
          <p:cNvPr id="5" name="Rectángulo redondeado 4">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6366560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1107996"/>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 </a:t>
            </a:r>
            <a:r>
              <a:rPr lang="es-MX" sz="1100" dirty="0">
                <a:latin typeface="Arial"/>
                <a:ea typeface="Calibri"/>
                <a:cs typeface="Times New Roman"/>
              </a:rPr>
              <a:t>V. Auxiliar al Contralor Interno en la formulación de balances y estados contables y financieros de la Comisión. VI. Establecer mecanismos, medidas y acciones de racionalidad, austeridad y disciplina presupuestal. VII. Efectuar los movimientos de altas, bajas y pagos quincenales al personal de la Comisión. VIII. Formar, controlar y custodiar los expedientes del personal de la Comisión, </a:t>
            </a:r>
            <a:r>
              <a:rPr lang="es-ES" sz="1100" dirty="0"/>
              <a:t>IX.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Coordinador Administrativo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600164"/>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a:latin typeface="Arial"/>
                <a:ea typeface="Calibri"/>
                <a:cs typeface="Times New Roman"/>
              </a:rPr>
              <a:t>VII. Efectuar los movimientos de altas, bajas y pagos quincenales al personal de la Comisión. VIII. Formar, controlar y custodiar los expedientes del personal de la Comisión</a:t>
            </a:r>
            <a:r>
              <a:rPr lang="es-ES" sz="1100" dirty="0"/>
              <a:t>.</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Recursos Humanos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938719"/>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a:t>
            </a:r>
            <a:r>
              <a:rPr lang="es-MX" sz="1100" dirty="0">
                <a:latin typeface="Arial"/>
                <a:ea typeface="Calibri"/>
                <a:cs typeface="Times New Roman"/>
              </a:rPr>
              <a:t>. VI. Establecer mecanismos, medidas y acciones de racionalidad, austeridad y disciplina presupuestal. </a:t>
            </a:r>
            <a:r>
              <a:rPr lang="es-ES" sz="1100" dirty="0"/>
              <a:t>IX.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Recursos Materiales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430887"/>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a:latin typeface="Arial"/>
                <a:ea typeface="Calibri"/>
                <a:cs typeface="Times New Roman"/>
              </a:rPr>
              <a:t>VI. Establecer mecanismos, medidas y acciones de racionalidad, austeridad y disciplina presupuestal. </a:t>
            </a:r>
            <a:endParaRPr lang="es-ES" sz="1100" dirty="0"/>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Recursos Financieros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467817" y="1507079"/>
            <a:ext cx="11017224" cy="5139292"/>
          </a:xfrm>
          <a:prstGeom prst="rect">
            <a:avLst/>
          </a:prstGeom>
          <a:noFill/>
        </p:spPr>
        <p:txBody>
          <a:bodyPr wrap="square" rtlCol="0">
            <a:spAutoFit/>
          </a:bodyPr>
          <a:lstStyle/>
          <a:p>
            <a:pPr algn="just">
              <a:lnSpc>
                <a:spcPct val="150000"/>
              </a:lnSpc>
            </a:pPr>
            <a:r>
              <a:rPr lang="es-ES" sz="1100" dirty="0"/>
              <a:t>ARTÍCULO 50.- El Consejo tiene las siguientes atribuciones:  </a:t>
            </a:r>
          </a:p>
          <a:p>
            <a:pPr algn="just">
              <a:lnSpc>
                <a:spcPct val="150000"/>
              </a:lnSpc>
            </a:pPr>
            <a:r>
              <a:rPr lang="es-ES" sz="1100" dirty="0"/>
              <a:t>a. Establecer los lineamientos generales para el funcionamiento de la Comisión;  </a:t>
            </a:r>
          </a:p>
          <a:p>
            <a:pPr algn="just">
              <a:lnSpc>
                <a:spcPct val="150000"/>
              </a:lnSpc>
            </a:pPr>
            <a:r>
              <a:rPr lang="es-ES" sz="1100" dirty="0"/>
              <a:t>b. Aprobar y expedir el reglamento interior de la Comisión, así como todas aquellas otras disposiciones que sean necesarias para su funcionamiento;  </a:t>
            </a:r>
          </a:p>
          <a:p>
            <a:pPr algn="just">
              <a:lnSpc>
                <a:spcPct val="150000"/>
              </a:lnSpc>
            </a:pPr>
            <a:r>
              <a:rPr lang="es-ES" sz="1100" dirty="0"/>
              <a:t>(REFORMADO, P.O. 12 DE ABRIL DE 2013) Cuando se requiera de la interpretación de cualquier disposición del reglamento interior o de aspectos que éste no prevea, el Presidente lo someterá a la consideración del Consejo para que dicte el acuerdo respectivo;   </a:t>
            </a:r>
          </a:p>
          <a:p>
            <a:pPr algn="just">
              <a:lnSpc>
                <a:spcPct val="150000"/>
              </a:lnSpc>
            </a:pPr>
            <a:r>
              <a:rPr lang="es-ES" sz="1100" dirty="0"/>
              <a:t>c. Conocer y aprobar, previamente a su publicación, el informe que deberá formular anualmente el Presidente, para dar a conocer las actividades de la Comisión;  </a:t>
            </a:r>
          </a:p>
          <a:p>
            <a:pPr algn="just">
              <a:lnSpc>
                <a:spcPct val="150000"/>
              </a:lnSpc>
            </a:pPr>
            <a:r>
              <a:rPr lang="es-ES" sz="1100" dirty="0"/>
              <a:t>d. Conocer de las propuestas de recomendación que someta a su consideración el Presidente;  </a:t>
            </a:r>
          </a:p>
          <a:p>
            <a:pPr algn="just">
              <a:lnSpc>
                <a:spcPct val="150000"/>
              </a:lnSpc>
            </a:pPr>
            <a:r>
              <a:rPr lang="es-ES" sz="1100" dirty="0"/>
              <a:t>e. Pedir información adicional sobre los asuntos que se encuentren en trámite o hayan sido resueltos por la Comisión;  </a:t>
            </a:r>
          </a:p>
          <a:p>
            <a:pPr algn="just">
              <a:lnSpc>
                <a:spcPct val="150000"/>
              </a:lnSpc>
            </a:pPr>
            <a:r>
              <a:rPr lang="es-ES" sz="1100" dirty="0"/>
              <a:t>(REFORMADO, P.O. 12 DE ABRIL DE 2013) f. Conocer el informe del Presidente, respecto al ejercicio presupuestal anual;  </a:t>
            </a:r>
          </a:p>
          <a:p>
            <a:pPr algn="just">
              <a:lnSpc>
                <a:spcPct val="150000"/>
              </a:lnSpc>
            </a:pPr>
            <a:r>
              <a:rPr lang="es-ES" sz="1100" dirty="0"/>
              <a:t>g. Aprobar el establecimiento y operación de las Visitadurías de la Comisión;  </a:t>
            </a:r>
          </a:p>
          <a:p>
            <a:pPr algn="just">
              <a:lnSpc>
                <a:spcPct val="150000"/>
              </a:lnSpc>
            </a:pPr>
            <a:r>
              <a:rPr lang="es-ES" sz="1100" dirty="0"/>
              <a:t>h. Aprobar la designación del Contralor, a propuesta del Presidente;  </a:t>
            </a:r>
          </a:p>
          <a:p>
            <a:pPr algn="just">
              <a:lnSpc>
                <a:spcPct val="150000"/>
              </a:lnSpc>
            </a:pPr>
            <a:r>
              <a:rPr lang="es-ES" sz="1100" dirty="0"/>
              <a:t>i. Acordar el funcionamiento e integración de las comisiones del Consejo;  </a:t>
            </a:r>
          </a:p>
          <a:p>
            <a:pPr algn="just">
              <a:lnSpc>
                <a:spcPct val="150000"/>
              </a:lnSpc>
            </a:pPr>
            <a:r>
              <a:rPr lang="es-ES" sz="1100" dirty="0"/>
              <a:t>j. Aprobar el Estatuto del Servicio Profesional de Carrera y el Código de Ética de la Comisión.   </a:t>
            </a:r>
          </a:p>
          <a:p>
            <a:pPr algn="just">
              <a:lnSpc>
                <a:spcPct val="150000"/>
              </a:lnSpc>
            </a:pPr>
            <a:r>
              <a:rPr lang="es-ES" sz="1100" dirty="0"/>
              <a:t>El Estatuto del Servicio Profesional de la Comisión determinará las bases a que se sujetará el sistema para garantizar la igualdad de oportunidades en el acceso a la función relativo al estudio, promoción, difusión y protección de los Derechos Humanos, y la estabilidad en el empleo, con base en el mérito y con el fin de impulsar dicha función en beneficio de la sociedad coahuilense.  </a:t>
            </a:r>
          </a:p>
          <a:p>
            <a:pPr algn="just">
              <a:lnSpc>
                <a:spcPct val="150000"/>
              </a:lnSpc>
            </a:pPr>
            <a:r>
              <a:rPr lang="es-ES" sz="1100" dirty="0"/>
              <a:t>El Código de Ética de la Comisión establecerá los principios que ayuden al discernimiento de las decisiones prácticas de los funcionarios del organismo público autónomo, atendiendo de modo eminente a la dignidad de la persona para actuar en el mejor interés del respeto de sus Derechos Humanos en la resolución de los conflictos planteados ante la Comisión; y,  </a:t>
            </a:r>
          </a:p>
          <a:p>
            <a:pPr algn="just">
              <a:lnSpc>
                <a:spcPct val="150000"/>
              </a:lnSpc>
            </a:pPr>
            <a:r>
              <a:rPr lang="es-ES" sz="1100" dirty="0"/>
              <a:t>k. Las demás que le confiera esta ley, el reglamento de la misma y demás disposiciones aplicables. </a:t>
            </a:r>
          </a:p>
        </p:txBody>
      </p:sp>
      <p:sp>
        <p:nvSpPr>
          <p:cNvPr id="3" name="CuadroTexto 2"/>
          <p:cNvSpPr txBox="1"/>
          <p:nvPr/>
        </p:nvSpPr>
        <p:spPr>
          <a:xfrm>
            <a:off x="3996209" y="580221"/>
            <a:ext cx="3600400" cy="569387"/>
          </a:xfrm>
          <a:prstGeom prst="rect">
            <a:avLst/>
          </a:prstGeom>
          <a:noFill/>
        </p:spPr>
        <p:txBody>
          <a:bodyPr wrap="square" rtlCol="0">
            <a:spAutoFit/>
          </a:bodyPr>
          <a:lstStyle/>
          <a:p>
            <a:r>
              <a:rPr lang="es-ES" dirty="0"/>
              <a:t>Consejo Consultivo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9581409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361882"/>
          </a:xfrm>
          <a:prstGeom prst="rect">
            <a:avLst/>
          </a:prstGeom>
          <a:noFill/>
        </p:spPr>
        <p:txBody>
          <a:bodyPr wrap="square" rtlCol="0">
            <a:spAutoFit/>
          </a:bodyPr>
          <a:lstStyle/>
          <a:p>
            <a:pPr algn="just">
              <a:lnSpc>
                <a:spcPct val="150000"/>
              </a:lnSpc>
            </a:pPr>
            <a:r>
              <a:rPr lang="es-ES" sz="1100" dirty="0"/>
              <a:t>ARTÍCULO 69. Los Visitadores Regionales tendrán las siguientes atribuciones: I. Recibir, admitir o rechazar a nombre de la Comisión, las quejas presentadas por los afectados, sus representantes o los denunciantes; II. Iniciar, a petición de parte, la investigación de las quejas que les sean presentadas, con motivo de presuntas violaciones a los Derechos Humanos, e informar sobre ellas al Presidente; III. Iniciar de oficio, previo acuerdo del Presidente, el trámite de investigación cuando un acto de autoridad o de servidores públicos, estatales o municipales, se presuma como violación grave de los Derechos Humanos y se haga del conocimiento público por cualquier medio de información o comunicación; IV. Ejecutar las acciones necesarias para dar, previo acuerdo del Presidente, atención inmediata a las quejas de que tenga conocimiento por violaciones de los Derechos Humanos, mediante la conciliación; (REFORMADA, P.O. 12 DE ABRIL DE 2013) V. Formular proyectos de las recomendaciones, o en su caso, los de no responsabilidad, apegados a los resultados de las investigaciones y estudios realizados sobre las denuncias o quejas presentadas, mismos que deberán someterse a la consideración del Visitador General y, a la aprobación del Presidente; VI. Proporcionar orientación jurídica a las personas que soliciten la intervención de la Comisión; VII. Canalizar a instituciones competentes los asuntos que no constituyan una violación a los Derechos Humanos; VIII. Colaborar en la planeación, elaboración y ejecución de los programas preventivos en materia de Derechos Humanos, participando en su estudio, divulgación y promoción; IX. Realizar las acciones que le sean encomendadas, a efecto de supervisar el respeto a los Derechos Humanos en el sistema penitenciario, carcelario y de readaptación social, así como en los centros de internamiento médico, psiquiátrico y cualquier otro que la autoridad destine para la reclusión de personas en el Estado; y, X. Las demás que les señale la presente ley, el reglamento u otros ordenamientos aplicables.</a:t>
            </a:r>
          </a:p>
        </p:txBody>
      </p:sp>
      <p:sp>
        <p:nvSpPr>
          <p:cNvPr id="3" name="CuadroTexto 2"/>
          <p:cNvSpPr txBox="1"/>
          <p:nvPr/>
        </p:nvSpPr>
        <p:spPr>
          <a:xfrm>
            <a:off x="2700065" y="1008162"/>
            <a:ext cx="6048672" cy="569387"/>
          </a:xfrm>
          <a:prstGeom prst="rect">
            <a:avLst/>
          </a:prstGeom>
          <a:noFill/>
        </p:spPr>
        <p:txBody>
          <a:bodyPr wrap="square" rtlCol="0">
            <a:spAutoFit/>
          </a:bodyPr>
          <a:lstStyle/>
          <a:p>
            <a:r>
              <a:rPr lang="es-ES" dirty="0"/>
              <a:t>Visitaduría Regional e Itinerante</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6208680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a:t>IV.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4068217" y="944538"/>
            <a:ext cx="3240360" cy="569387"/>
          </a:xfrm>
          <a:prstGeom prst="rect">
            <a:avLst/>
          </a:prstGeom>
          <a:noFill/>
        </p:spPr>
        <p:txBody>
          <a:bodyPr wrap="square" rtlCol="0">
            <a:spAutoFit/>
          </a:bodyPr>
          <a:lstStyle/>
          <a:p>
            <a:r>
              <a:rPr lang="es-ES" dirty="0"/>
              <a:t>Visitador Adjunto</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1635738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3107967"/>
          </a:xfrm>
          <a:prstGeom prst="rect">
            <a:avLst/>
          </a:prstGeom>
          <a:noFill/>
        </p:spPr>
        <p:txBody>
          <a:bodyPr wrap="square" rtlCol="0">
            <a:spAutoFit/>
          </a:bodyPr>
          <a:lstStyle/>
          <a:p>
            <a:pPr algn="just">
              <a:lnSpc>
                <a:spcPct val="150000"/>
              </a:lnSpc>
            </a:pPr>
            <a:r>
              <a:rPr lang="es-ES" sz="1100" dirty="0"/>
              <a:t>ARTÍCULO 60 TER.- El Centro de Investigación y Estudios de Derechos Humanos tendrá las siguientes atribuciones:  </a:t>
            </a:r>
          </a:p>
          <a:p>
            <a:pPr algn="just">
              <a:lnSpc>
                <a:spcPct val="150000"/>
              </a:lnSpc>
            </a:pPr>
            <a:r>
              <a:rPr lang="es-ES" sz="1100" dirty="0"/>
              <a:t>I. Realizar investigación académica e interdisciplinaria en materia de derechos humanos;  </a:t>
            </a:r>
          </a:p>
          <a:p>
            <a:pPr algn="just">
              <a:lnSpc>
                <a:spcPct val="150000"/>
              </a:lnSpc>
            </a:pPr>
            <a:r>
              <a:rPr lang="es-ES" sz="1100" dirty="0"/>
              <a:t>II. Promover el intercambio académico con instituciones nacionales e internacionales;  </a:t>
            </a:r>
          </a:p>
          <a:p>
            <a:pPr algn="just">
              <a:lnSpc>
                <a:spcPct val="150000"/>
              </a:lnSpc>
            </a:pPr>
            <a:r>
              <a:rPr lang="es-ES" sz="1100" dirty="0"/>
              <a:t>III. Ofrecer programas de formación especializada en relación a los derechos humanos, en colaboración con otros organismos o instituciones académicas en la materia;  </a:t>
            </a:r>
          </a:p>
          <a:p>
            <a:pPr algn="just">
              <a:lnSpc>
                <a:spcPct val="150000"/>
              </a:lnSpc>
            </a:pPr>
            <a:r>
              <a:rPr lang="es-ES" sz="1100" dirty="0"/>
              <a:t>IV. Promover la divulgación académica y facilitar el acceso a la información científica actualizada de los avances en investigación acerca de los derechos humanos; </a:t>
            </a:r>
          </a:p>
          <a:p>
            <a:pPr algn="just">
              <a:lnSpc>
                <a:spcPct val="150000"/>
              </a:lnSpc>
            </a:pPr>
            <a:r>
              <a:rPr lang="es-ES" sz="1100" dirty="0"/>
              <a:t>V. Impulsar el acervo de la Biblioteca de la Comisión, así como apoyar, con los servicios bibliotecarios, a los órganos y unidades administrativas de la Comisión, investigadores, especialistas y público en general;  </a:t>
            </a:r>
          </a:p>
          <a:p>
            <a:pPr algn="just">
              <a:lnSpc>
                <a:spcPct val="150000"/>
              </a:lnSpc>
            </a:pPr>
            <a:r>
              <a:rPr lang="es-ES" sz="1100" dirty="0"/>
              <a:t>VI. Organizar el material y supervisar la publicación de la Gaceta;  </a:t>
            </a:r>
          </a:p>
          <a:p>
            <a:pPr algn="just">
              <a:lnSpc>
                <a:spcPct val="150000"/>
              </a:lnSpc>
            </a:pPr>
            <a:r>
              <a:rPr lang="es-ES" sz="1100" dirty="0"/>
              <a:t>VII. Programar y coordinar la edición de las publicaciones que realice la Comisión;  </a:t>
            </a:r>
          </a:p>
          <a:p>
            <a:pPr algn="just">
              <a:lnSpc>
                <a:spcPct val="150000"/>
              </a:lnSpc>
            </a:pPr>
            <a:r>
              <a:rPr lang="es-ES" sz="1100" dirty="0"/>
              <a:t>VIII. Realizar la difusión y distribución de las publicaciones de la Comisión;  </a:t>
            </a:r>
          </a:p>
          <a:p>
            <a:pPr algn="just">
              <a:lnSpc>
                <a:spcPct val="150000"/>
              </a:lnSpc>
            </a:pPr>
            <a:r>
              <a:rPr lang="es-ES" sz="1100" dirty="0"/>
              <a:t>IX. Colaborar con las instancias competentes en la elaboración del Informe Anual de Actividades de la Comisión; y  </a:t>
            </a:r>
          </a:p>
          <a:p>
            <a:pPr algn="just">
              <a:lnSpc>
                <a:spcPct val="150000"/>
              </a:lnSpc>
            </a:pPr>
            <a:r>
              <a:rPr lang="es-ES" sz="1100" dirty="0"/>
              <a:t>X. Las demás que le confieran las disposiciones legales, así como aquellas que le asigne el Presidente. </a:t>
            </a:r>
          </a:p>
        </p:txBody>
      </p:sp>
      <p:sp>
        <p:nvSpPr>
          <p:cNvPr id="3" name="CuadroTexto 2"/>
          <p:cNvSpPr txBox="1"/>
          <p:nvPr/>
        </p:nvSpPr>
        <p:spPr>
          <a:xfrm>
            <a:off x="3852193" y="942831"/>
            <a:ext cx="4104456" cy="569387"/>
          </a:xfrm>
          <a:prstGeom prst="rect">
            <a:avLst/>
          </a:prstGeom>
          <a:noFill/>
        </p:spPr>
        <p:txBody>
          <a:bodyPr wrap="square" rtlCol="0">
            <a:spAutoFit/>
          </a:bodyPr>
          <a:lstStyle/>
          <a:p>
            <a:r>
              <a:rPr lang="es-ES" dirty="0"/>
              <a:t>Encargado del CIEDH</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9990203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a:t>IV.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2772073" y="944538"/>
            <a:ext cx="5328592" cy="569387"/>
          </a:xfrm>
          <a:prstGeom prst="rect">
            <a:avLst/>
          </a:prstGeom>
          <a:noFill/>
        </p:spPr>
        <p:txBody>
          <a:bodyPr wrap="square" rtlCol="0">
            <a:spAutoFit/>
          </a:bodyPr>
          <a:lstStyle/>
          <a:p>
            <a:r>
              <a:rPr lang="es-ES" dirty="0"/>
              <a:t>Unidad de Revisión y Control</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1357331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48 Conector recto"/>
          <p:cNvCxnSpPr/>
          <p:nvPr/>
        </p:nvCxnSpPr>
        <p:spPr>
          <a:xfrm>
            <a:off x="5045869" y="2376314"/>
            <a:ext cx="5035550" cy="2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48 Conector recto">
            <a:extLst>
              <a:ext uri="{FF2B5EF4-FFF2-40B4-BE49-F238E27FC236}">
                <a16:creationId xmlns:a16="http://schemas.microsoft.com/office/drawing/2014/main" xmlns="" id="{3BBF559C-0DB4-45A2-9CCE-8FD5075712A1}"/>
              </a:ext>
            </a:extLst>
          </p:cNvPr>
          <p:cNvCxnSpPr/>
          <p:nvPr/>
        </p:nvCxnSpPr>
        <p:spPr>
          <a:xfrm>
            <a:off x="4678983" y="3390223"/>
            <a:ext cx="378715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63182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VISITADURÍA GENERAL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GABRIELA NOGUEZ SANDOVAL</a:t>
            </a:r>
          </a:p>
          <a:p>
            <a:pPr algn="ctr" defTabSz="1303759" eaLnBrk="1" fontAlgn="auto" hangingPunct="1">
              <a:spcBef>
                <a:spcPts val="0"/>
              </a:spcBef>
              <a:spcAft>
                <a:spcPts val="0"/>
              </a:spcAft>
              <a:defRPr/>
            </a:pPr>
            <a:r>
              <a:rPr lang="es-ES_tradnl" sz="1400" b="1" dirty="0">
                <a:latin typeface="Calibri" pitchFamily="34" charset="0"/>
              </a:rPr>
              <a:t>HMMS01</a:t>
            </a:r>
          </a:p>
        </p:txBody>
      </p:sp>
      <p:cxnSp>
        <p:nvCxnSpPr>
          <p:cNvPr id="3" name="122 Conector recto"/>
          <p:cNvCxnSpPr>
            <a:cxnSpLocks/>
            <a:stCxn id="2" idx="2"/>
          </p:cNvCxnSpPr>
          <p:nvPr/>
        </p:nvCxnSpPr>
        <p:spPr>
          <a:xfrm flipH="1">
            <a:off x="6403181" y="1541463"/>
            <a:ext cx="4763" cy="38376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045869" y="4269307"/>
            <a:ext cx="2550740" cy="10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6403181" y="5379067"/>
            <a:ext cx="105013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948488" y="2974796"/>
            <a:ext cx="4104000"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SEGUNDA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MIGUEL ANGEL URRUTIA DE LA TORRE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4" name="AutoShape 3"/>
          <p:cNvSpPr>
            <a:spLocks noChangeArrowheads="1"/>
          </p:cNvSpPr>
          <p:nvPr/>
        </p:nvSpPr>
        <p:spPr bwMode="auto">
          <a:xfrm>
            <a:off x="987680" y="1895229"/>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PRIMERA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JESUS ALBERTO RODRÍGUEZ CANTÚ</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8" name="AutoShape 3"/>
          <p:cNvSpPr>
            <a:spLocks noChangeArrowheads="1"/>
          </p:cNvSpPr>
          <p:nvPr/>
        </p:nvSpPr>
        <p:spPr bwMode="auto">
          <a:xfrm>
            <a:off x="974294" y="2909735"/>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TERCERA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MANUEL ISAAC LOPEZ SOTO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9" name="AutoShape 3"/>
          <p:cNvSpPr>
            <a:spLocks noChangeArrowheads="1"/>
          </p:cNvSpPr>
          <p:nvPr/>
        </p:nvSpPr>
        <p:spPr bwMode="auto">
          <a:xfrm>
            <a:off x="6951223" y="3939546"/>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CUARTA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LUIS ÁNGEL SAN MIGUEL GARZA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10" name="AutoShape 3"/>
          <p:cNvSpPr>
            <a:spLocks noChangeArrowheads="1"/>
          </p:cNvSpPr>
          <p:nvPr/>
        </p:nvSpPr>
        <p:spPr bwMode="auto">
          <a:xfrm>
            <a:off x="972329" y="3888578"/>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QUINTA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LUIS LÓPEZ LÓPEZ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11" name="AutoShape 3"/>
          <p:cNvSpPr>
            <a:spLocks noChangeArrowheads="1"/>
          </p:cNvSpPr>
          <p:nvPr/>
        </p:nvSpPr>
        <p:spPr bwMode="auto">
          <a:xfrm>
            <a:off x="6948488" y="4947067"/>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SEXTA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JUAN ANTONIO VALDEZ CEPEDA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6" name="AutoShape 15"/>
          <p:cNvSpPr>
            <a:spLocks noChangeArrowheads="1"/>
          </p:cNvSpPr>
          <p:nvPr/>
        </p:nvSpPr>
        <p:spPr bwMode="auto">
          <a:xfrm>
            <a:off x="8677275" y="893288"/>
            <a:ext cx="2808288" cy="1967711"/>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endParaRPr lang="es-ES_tradnl" sz="1400" b="1" dirty="0">
              <a:latin typeface="Calibri" pitchFamily="34" charset="0"/>
              <a:cs typeface="+mn-cs"/>
              <a:hlinkClick r:id="rId4" action="ppaction://hlinksldjump"/>
            </a:endParaRPr>
          </a:p>
          <a:p>
            <a:pPr algn="ctr" defTabSz="1303759" eaLnBrk="1" fontAlgn="auto" hangingPunct="1">
              <a:spcBef>
                <a:spcPts val="0"/>
              </a:spcBef>
              <a:spcAft>
                <a:spcPts val="0"/>
              </a:spcAft>
              <a:defRPr/>
            </a:pPr>
            <a:r>
              <a:rPr lang="es-ES_tradnl" sz="1400" b="1" dirty="0">
                <a:latin typeface="Calibri" pitchFamily="34" charset="0"/>
                <a:cs typeface="+mn-cs"/>
                <a:hlinkClick r:id="rId4" action="ppaction://hlinksldjump"/>
              </a:rPr>
              <a:t>UNIDAD DE REVISIÓN Y CONTROL</a:t>
            </a:r>
            <a:endParaRPr lang="es-ES_tradnl" sz="1400" b="1" dirty="0">
              <a:latin typeface="Calibri" pitchFamily="34" charset="0"/>
              <a:cs typeface="+mn-cs"/>
            </a:endParaRPr>
          </a:p>
          <a:p>
            <a:pPr algn="ctr" defTabSz="1303759" eaLnBrk="1" fontAlgn="auto" hangingPunct="1">
              <a:spcBef>
                <a:spcPts val="0"/>
              </a:spcBef>
              <a:spcAft>
                <a:spcPts val="0"/>
              </a:spcAft>
              <a:defRPr/>
            </a:pPr>
            <a:endParaRPr lang="es-ES_tradnl" sz="500" dirty="0">
              <a:latin typeface="Calibri" pitchFamily="34" charset="0"/>
            </a:endParaRPr>
          </a:p>
          <a:p>
            <a:pPr algn="ctr" defTabSz="1303759" eaLnBrk="1" fontAlgn="auto" hangingPunct="1">
              <a:spcBef>
                <a:spcPts val="0"/>
              </a:spcBef>
              <a:spcAft>
                <a:spcPts val="0"/>
              </a:spcAft>
              <a:defRPr/>
            </a:pPr>
            <a:r>
              <a:rPr lang="es-ES_tradnl" sz="1100" dirty="0">
                <a:latin typeface="Calibri" pitchFamily="34" charset="0"/>
              </a:rPr>
              <a:t>C.P. PATRICIA RAMOS ORTIZ </a:t>
            </a:r>
          </a:p>
          <a:p>
            <a:pPr algn="ctr" defTabSz="1303759" eaLnBrk="1" fontAlgn="auto" hangingPunct="1">
              <a:spcBef>
                <a:spcPts val="0"/>
              </a:spcBef>
              <a:spcAft>
                <a:spcPts val="0"/>
              </a:spcAft>
              <a:defRPr/>
            </a:pPr>
            <a:r>
              <a:rPr lang="es-ES_tradnl" sz="1100" b="1" dirty="0">
                <a:latin typeface="Calibri" pitchFamily="34" charset="0"/>
              </a:rPr>
              <a:t>HPR01</a:t>
            </a:r>
          </a:p>
          <a:p>
            <a:pPr algn="ctr" defTabSz="1303759" eaLnBrk="1" fontAlgn="auto" hangingPunct="1">
              <a:spcBef>
                <a:spcPts val="0"/>
              </a:spcBef>
              <a:spcAft>
                <a:spcPts val="0"/>
              </a:spcAft>
              <a:defRPr/>
            </a:pPr>
            <a:r>
              <a:rPr lang="es-ES_tradnl" sz="1100" dirty="0">
                <a:latin typeface="Calibri" pitchFamily="34" charset="0"/>
                <a:cs typeface="+mn-cs"/>
              </a:rPr>
              <a:t>LIC. DIANA ALONDRA GALVÁN GRANADOS</a:t>
            </a:r>
          </a:p>
          <a:p>
            <a:pPr algn="ctr" defTabSz="1303759" eaLnBrk="1" fontAlgn="auto" hangingPunct="1">
              <a:spcBef>
                <a:spcPts val="0"/>
              </a:spcBef>
              <a:spcAft>
                <a:spcPts val="0"/>
              </a:spcAft>
              <a:defRPr/>
            </a:pPr>
            <a:r>
              <a:rPr lang="es-ES_tradnl" sz="1100" dirty="0">
                <a:latin typeface="Calibri" pitchFamily="34" charset="0"/>
                <a:cs typeface="+mn-cs"/>
              </a:rPr>
              <a:t>LIC. CARLOS IGNACIO HERNANDEZ GARCIA</a:t>
            </a:r>
          </a:p>
          <a:p>
            <a:pPr algn="ctr" defTabSz="1303759" eaLnBrk="1" fontAlgn="auto" hangingPunct="1">
              <a:spcBef>
                <a:spcPts val="0"/>
              </a:spcBef>
              <a:spcAft>
                <a:spcPts val="0"/>
              </a:spcAft>
              <a:defRPr/>
            </a:pPr>
            <a:r>
              <a:rPr lang="es-ES_tradnl" sz="1100" b="1" dirty="0">
                <a:latin typeface="Calibri" pitchFamily="34" charset="0"/>
                <a:cs typeface="+mn-cs"/>
              </a:rPr>
              <a:t>HMM05</a:t>
            </a:r>
          </a:p>
          <a:p>
            <a:pPr algn="ctr" defTabSz="1303759" eaLnBrk="1" fontAlgn="auto" hangingPunct="1">
              <a:spcBef>
                <a:spcPts val="0"/>
              </a:spcBef>
              <a:spcAft>
                <a:spcPts val="0"/>
              </a:spcAft>
              <a:defRPr/>
            </a:pPr>
            <a:r>
              <a:rPr lang="es-ES_tradnl" sz="1100" dirty="0">
                <a:latin typeface="Calibri" pitchFamily="34" charset="0"/>
              </a:rPr>
              <a:t>LIC. ESTHER GUADALUPE AGUILAR PINALES</a:t>
            </a:r>
          </a:p>
          <a:p>
            <a:pPr algn="ctr" defTabSz="1303759" eaLnBrk="1" fontAlgn="auto" hangingPunct="1">
              <a:spcBef>
                <a:spcPts val="0"/>
              </a:spcBef>
              <a:spcAft>
                <a:spcPts val="0"/>
              </a:spcAft>
              <a:defRPr/>
            </a:pPr>
            <a:r>
              <a:rPr lang="es-ES_tradnl" sz="1100" b="1" dirty="0">
                <a:latin typeface="Calibri" pitchFamily="34" charset="0"/>
              </a:rPr>
              <a:t>HPR01</a:t>
            </a:r>
            <a:endParaRPr lang="es-ES_tradnl" sz="1100" dirty="0">
              <a:latin typeface="Calibri" pitchFamily="34" charset="0"/>
            </a:endParaRPr>
          </a:p>
          <a:p>
            <a:pPr algn="ctr" defTabSz="1303759" eaLnBrk="1" fontAlgn="auto" hangingPunct="1">
              <a:spcBef>
                <a:spcPts val="0"/>
              </a:spcBef>
              <a:spcAft>
                <a:spcPts val="0"/>
              </a:spcAft>
              <a:defRPr/>
            </a:pPr>
            <a:endParaRPr lang="es-ES_tradnl" sz="1100" b="1" dirty="0">
              <a:latin typeface="Calibri" pitchFamily="34" charset="0"/>
              <a:cs typeface="+mn-cs"/>
            </a:endParaRPr>
          </a:p>
        </p:txBody>
      </p:sp>
      <p:sp>
        <p:nvSpPr>
          <p:cNvPr id="19" name="Rectángulo redondeado 18">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1" name="Rectángulo redondeado 20"/>
          <p:cNvSpPr/>
          <p:nvPr/>
        </p:nvSpPr>
        <p:spPr>
          <a:xfrm>
            <a:off x="635372" y="428597"/>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635372" y="491688"/>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6"/>
              </a:rPr>
              <a:t>Ley de la CDHEC</a:t>
            </a:r>
            <a:endParaRPr lang="es-ES" sz="1000" dirty="0"/>
          </a:p>
          <a:p>
            <a:pPr algn="ctr"/>
            <a:r>
              <a:rPr lang="es-ES" sz="1000" dirty="0">
                <a:hlinkClick r:id="rId7"/>
              </a:rPr>
              <a:t>Reglamento interno de la CDHEC</a:t>
            </a:r>
            <a:endParaRPr lang="es-ES" sz="1000" dirty="0"/>
          </a:p>
          <a:p>
            <a:pPr algn="ctr"/>
            <a:r>
              <a:rPr lang="es-ES" sz="1000" dirty="0">
                <a:hlinkClick r:id="rId8"/>
              </a:rPr>
              <a:t>Funciones de los Puestos.</a:t>
            </a:r>
            <a:endParaRPr lang="es-ES" sz="1000" dirty="0"/>
          </a:p>
        </p:txBody>
      </p:sp>
      <p:sp>
        <p:nvSpPr>
          <p:cNvPr id="24" name="Flecha derecha 23">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123658"/>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Establecer y someter a consideración del Presidente, la política a seguir con los medios de comunicación por parte de la comisión;</a:t>
            </a:r>
          </a:p>
          <a:p>
            <a:pPr marL="285750" indent="-285750" algn="just">
              <a:lnSpc>
                <a:spcPct val="150000"/>
              </a:lnSpc>
              <a:buFont typeface="+mj-lt"/>
              <a:buAutoNum type="romanUcPeriod"/>
            </a:pPr>
            <a:r>
              <a:rPr lang="es-ES" sz="1100" dirty="0"/>
              <a:t>Analizar y proporcionar a la Comisión la información que ofrecen los medios de comunicación estatales y nacionales en materia de Derechos Humanos;</a:t>
            </a:r>
          </a:p>
          <a:p>
            <a:pPr marL="285750" indent="-285750" algn="just">
              <a:lnSpc>
                <a:spcPct val="150000"/>
              </a:lnSpc>
              <a:buFont typeface="+mj-lt"/>
              <a:buAutoNum type="romanUcPeriod"/>
            </a:pPr>
            <a:r>
              <a:rPr lang="es-ES" sz="1100" dirty="0"/>
              <a:t>Coordinar o auxiliar en la preparación y difusión de los programas informativos;</a:t>
            </a:r>
          </a:p>
          <a:p>
            <a:pPr marL="285750" indent="-285750" algn="just">
              <a:lnSpc>
                <a:spcPct val="150000"/>
              </a:lnSpc>
              <a:buFont typeface="+mj-lt"/>
              <a:buAutoNum type="romanUcPeriod"/>
            </a:pPr>
            <a:r>
              <a:rPr lang="es-ES" sz="1100" dirty="0"/>
              <a:t>Formular los programas a través de los cuales se publicite la enseñanza, promoción y difusión de los Derechos Humanos en los medios masivos de comunicación;</a:t>
            </a:r>
          </a:p>
          <a:p>
            <a:pPr marL="285750" indent="-285750" algn="just">
              <a:lnSpc>
                <a:spcPct val="150000"/>
              </a:lnSpc>
              <a:buFont typeface="+mj-lt"/>
              <a:buAutoNum type="romanUcPeriod"/>
            </a:pPr>
            <a:r>
              <a:rPr lang="es-ES" sz="1100" dirty="0"/>
              <a:t>Llevar un archivo cronológico de las notas periodísticas;</a:t>
            </a:r>
          </a:p>
          <a:p>
            <a:pPr marL="285750" indent="-285750" algn="just">
              <a:lnSpc>
                <a:spcPct val="150000"/>
              </a:lnSpc>
              <a:buFont typeface="+mj-lt"/>
              <a:buAutoNum type="romanUcPeriod"/>
            </a:pPr>
            <a:r>
              <a:rPr lang="es-ES" sz="1100" dirty="0"/>
              <a:t>Presentar una síntesis informativa de las noticias con el apoyo documental en forma diaria;</a:t>
            </a:r>
          </a:p>
          <a:p>
            <a:pPr marL="285750" indent="-285750" algn="just">
              <a:lnSpc>
                <a:spcPct val="150000"/>
              </a:lnSpc>
              <a:buFont typeface="+mj-lt"/>
              <a:buAutoNum type="romanUcPeriod"/>
            </a:pPr>
            <a:r>
              <a:rPr lang="es-ES" sz="1100" dirty="0"/>
              <a:t>Participar en la preparación de los eventos de difusión que sean programados en la Comisión;</a:t>
            </a:r>
          </a:p>
          <a:p>
            <a:pPr marL="285750" indent="-285750" algn="just">
              <a:lnSpc>
                <a:spcPct val="150000"/>
              </a:lnSpc>
              <a:buFont typeface="+mj-lt"/>
              <a:buAutoNum type="romanUcPeriod"/>
            </a:pPr>
            <a:r>
              <a:rPr lang="es-ES" sz="1100" dirty="0"/>
              <a:t>Las demás que le sean encomendadas al Presidente, el Director General u otro funcionario que designe el Presidente. </a:t>
            </a:r>
          </a:p>
        </p:txBody>
      </p:sp>
      <p:sp>
        <p:nvSpPr>
          <p:cNvPr id="3" name="CuadroTexto 2"/>
          <p:cNvSpPr txBox="1"/>
          <p:nvPr/>
        </p:nvSpPr>
        <p:spPr>
          <a:xfrm>
            <a:off x="3240125" y="944538"/>
            <a:ext cx="5328592" cy="569387"/>
          </a:xfrm>
          <a:prstGeom prst="rect">
            <a:avLst/>
          </a:prstGeom>
          <a:noFill/>
        </p:spPr>
        <p:txBody>
          <a:bodyPr wrap="square" rtlCol="0">
            <a:spAutoFit/>
          </a:bodyPr>
          <a:lstStyle/>
          <a:p>
            <a:r>
              <a:rPr lang="es-ES" dirty="0"/>
              <a:t>Comunicación Social</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7111240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377574"/>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Asistir y participar en las sesiones del Consejo.</a:t>
            </a:r>
          </a:p>
          <a:p>
            <a:pPr marL="285750" indent="-285750" algn="just">
              <a:lnSpc>
                <a:spcPct val="150000"/>
              </a:lnSpc>
              <a:buFont typeface="+mj-lt"/>
              <a:buAutoNum type="romanUcPeriod"/>
            </a:pPr>
            <a:r>
              <a:rPr lang="es-ES" sz="1100" dirty="0"/>
              <a:t>Supervisar el cumplimiento de los acuerdos del Consejo.</a:t>
            </a:r>
          </a:p>
          <a:p>
            <a:pPr marL="285750" indent="-285750" algn="just">
              <a:lnSpc>
                <a:spcPct val="150000"/>
              </a:lnSpc>
              <a:buFont typeface="+mj-lt"/>
              <a:buAutoNum type="romanUcPeriod"/>
            </a:pPr>
            <a:r>
              <a:rPr lang="es-ES" sz="1100" dirty="0"/>
              <a:t>Supervisar el funcionamiento de los órganos de la Comisión, así como el adecuado desarrollo de sus actividades.</a:t>
            </a:r>
          </a:p>
          <a:p>
            <a:pPr marL="285750" indent="-285750" algn="just">
              <a:lnSpc>
                <a:spcPct val="150000"/>
              </a:lnSpc>
              <a:buFont typeface="+mj-lt"/>
              <a:buAutoNum type="romanUcPeriod"/>
            </a:pPr>
            <a:r>
              <a:rPr lang="es-ES" sz="1100" dirty="0"/>
              <a:t>Supervisar en coordinación  con la Dirección General, los programas de trabajo de la Comisión, así como los informes especiales que determine el Presidente.</a:t>
            </a:r>
          </a:p>
          <a:p>
            <a:pPr marL="285750" indent="-285750" algn="just">
              <a:lnSpc>
                <a:spcPct val="150000"/>
              </a:lnSpc>
              <a:buFont typeface="+mj-lt"/>
              <a:buAutoNum type="romanUcPeriod"/>
            </a:pPr>
            <a:r>
              <a:rPr lang="es-ES" sz="1100" dirty="0"/>
              <a:t>Formular, aplicar y evaluar los programas, políticas, prácticas y actividades destinadas a promover y proteger los Derechos Humanos.</a:t>
            </a:r>
          </a:p>
          <a:p>
            <a:pPr marL="285750" indent="-285750" algn="just">
              <a:lnSpc>
                <a:spcPct val="150000"/>
              </a:lnSpc>
              <a:buFont typeface="+mj-lt"/>
              <a:buAutoNum type="romanUcPeriod"/>
            </a:pPr>
            <a:r>
              <a:rPr lang="es-ES" sz="1100" dirty="0"/>
              <a:t>Llevar a cabo la Modernización, diseño y desarrollo de los procesos dentro de la comisión para la mejora continua de los mismos.</a:t>
            </a:r>
          </a:p>
          <a:p>
            <a:pPr marL="285750" indent="-285750" algn="just">
              <a:lnSpc>
                <a:spcPct val="150000"/>
              </a:lnSpc>
              <a:buFont typeface="+mj-lt"/>
              <a:buAutoNum type="romanUcPeriod"/>
            </a:pPr>
            <a:r>
              <a:rPr lang="es-ES" sz="1100" dirty="0"/>
              <a:t>Supervisar la aplicación de las políticas, normas y procedimientos para la administración de los Recursos Humanos, financieros y materiales de la Comisión.</a:t>
            </a:r>
          </a:p>
          <a:p>
            <a:pPr marL="285750" indent="-285750" algn="just">
              <a:lnSpc>
                <a:spcPct val="150000"/>
              </a:lnSpc>
              <a:buFont typeface="+mj-lt"/>
              <a:buAutoNum type="romanUcPeriod"/>
            </a:pPr>
            <a:r>
              <a:rPr lang="es-ES" sz="1100" dirty="0"/>
              <a:t>Representar al Presidente de la Comisión ante algún organismo público o privado cuando él lo requiera.</a:t>
            </a:r>
          </a:p>
          <a:p>
            <a:pPr marL="285750" indent="-285750" algn="just">
              <a:lnSpc>
                <a:spcPct val="150000"/>
              </a:lnSpc>
              <a:buFont typeface="+mj-lt"/>
              <a:buAutoNum type="romanUcPeriod"/>
            </a:pPr>
            <a:r>
              <a:rPr lang="es-ES" sz="1100" dirty="0"/>
              <a:t>Las demás que le sean encomendadas por el Presidente de la Comisión. </a:t>
            </a:r>
          </a:p>
        </p:txBody>
      </p:sp>
      <p:sp>
        <p:nvSpPr>
          <p:cNvPr id="3" name="CuadroTexto 2"/>
          <p:cNvSpPr txBox="1"/>
          <p:nvPr/>
        </p:nvSpPr>
        <p:spPr>
          <a:xfrm>
            <a:off x="4046023" y="931133"/>
            <a:ext cx="3708412" cy="569387"/>
          </a:xfrm>
          <a:prstGeom prst="rect">
            <a:avLst/>
          </a:prstGeom>
          <a:noFill/>
        </p:spPr>
        <p:txBody>
          <a:bodyPr wrap="square" rtlCol="0">
            <a:spAutoFit/>
          </a:bodyPr>
          <a:lstStyle/>
          <a:p>
            <a:r>
              <a:rPr lang="es-ES" dirty="0"/>
              <a:t>Secretario Ejecutivo</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8258749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Custodiar y conservar los archivos magnéticos de la comisión;</a:t>
            </a:r>
          </a:p>
          <a:p>
            <a:pPr marL="285750" indent="-285750" algn="just">
              <a:lnSpc>
                <a:spcPct val="150000"/>
              </a:lnSpc>
              <a:buFont typeface="+mj-lt"/>
              <a:buAutoNum type="romanUcPeriod"/>
            </a:pPr>
            <a:r>
              <a:rPr lang="es-ES" sz="1100" dirty="0"/>
              <a:t>Diseñar e implementar sistemas que den respuesta a las necesidades de las distintas áreas de la Comisión;</a:t>
            </a:r>
          </a:p>
          <a:p>
            <a:pPr marL="285750" indent="-285750" algn="just">
              <a:lnSpc>
                <a:spcPct val="150000"/>
              </a:lnSpc>
              <a:buFont typeface="+mj-lt"/>
              <a:buAutoNum type="romanUcPeriod"/>
            </a:pPr>
            <a:r>
              <a:rPr lang="es-ES" sz="1100" dirty="0"/>
              <a:t>Mantener actualizados los sistemas informáticos de la Comisión;</a:t>
            </a:r>
          </a:p>
          <a:p>
            <a:pPr marL="285750" indent="-285750" algn="just">
              <a:lnSpc>
                <a:spcPct val="150000"/>
              </a:lnSpc>
              <a:buFont typeface="+mj-lt"/>
              <a:buAutoNum type="romanUcPeriod"/>
            </a:pPr>
            <a:r>
              <a:rPr lang="es-ES" sz="1100" dirty="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a:t>Proponer o, en su caso elaborar los programas de cómputo requeridos por la comisión; </a:t>
            </a:r>
          </a:p>
          <a:p>
            <a:pPr marL="285750" indent="-285750" algn="just">
              <a:lnSpc>
                <a:spcPct val="150000"/>
              </a:lnSpc>
              <a:buFont typeface="+mj-lt"/>
              <a:buAutoNum type="romanUcPeriod"/>
            </a:pPr>
            <a:r>
              <a:rPr lang="es-ES" sz="1100" dirty="0"/>
              <a:t>Capacitar al personal encargado del manejo del equipo y sistemas de cómputo de la Comisión;</a:t>
            </a:r>
          </a:p>
          <a:p>
            <a:pPr marL="285750" indent="-285750" algn="just">
              <a:lnSpc>
                <a:spcPct val="150000"/>
              </a:lnSpc>
              <a:buFont typeface="+mj-lt"/>
              <a:buAutoNum type="romanUcPeriod"/>
            </a:pPr>
            <a:r>
              <a:rPr lang="es-ES" sz="1100" dirty="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3348137" y="931133"/>
            <a:ext cx="4896544" cy="569387"/>
          </a:xfrm>
          <a:prstGeom prst="rect">
            <a:avLst/>
          </a:prstGeom>
          <a:noFill/>
        </p:spPr>
        <p:txBody>
          <a:bodyPr wrap="square" rtlCol="0">
            <a:spAutoFit/>
          </a:bodyPr>
          <a:lstStyle/>
          <a:p>
            <a:r>
              <a:rPr lang="es-ES" dirty="0"/>
              <a:t>Coordinación de Sistemas</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14081420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Custodiar y conservar los archivos magnéticos de la comisión;</a:t>
            </a:r>
          </a:p>
          <a:p>
            <a:pPr marL="285750" indent="-285750" algn="just">
              <a:lnSpc>
                <a:spcPct val="150000"/>
              </a:lnSpc>
              <a:buFont typeface="+mj-lt"/>
              <a:buAutoNum type="romanUcPeriod"/>
            </a:pPr>
            <a:r>
              <a:rPr lang="es-ES" sz="1100" dirty="0"/>
              <a:t>Diseñar e implementar sistemas que den respuesta a las necesidades de las distintas áreas de la Comisión;</a:t>
            </a:r>
          </a:p>
          <a:p>
            <a:pPr marL="285750" indent="-285750" algn="just">
              <a:lnSpc>
                <a:spcPct val="150000"/>
              </a:lnSpc>
              <a:buFont typeface="+mj-lt"/>
              <a:buAutoNum type="romanUcPeriod"/>
            </a:pPr>
            <a:r>
              <a:rPr lang="es-ES" sz="1100" dirty="0"/>
              <a:t>Mantener actualizados los sistemas informáticos de la Comisión;</a:t>
            </a:r>
          </a:p>
          <a:p>
            <a:pPr marL="285750" indent="-285750" algn="just">
              <a:lnSpc>
                <a:spcPct val="150000"/>
              </a:lnSpc>
              <a:buFont typeface="+mj-lt"/>
              <a:buAutoNum type="romanUcPeriod"/>
            </a:pPr>
            <a:r>
              <a:rPr lang="es-ES" sz="1100" dirty="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a:t>Proponer o, en su caso elaborar los programas de cómputo requeridos por la comisión; </a:t>
            </a:r>
          </a:p>
          <a:p>
            <a:pPr marL="285750" indent="-285750" algn="just">
              <a:lnSpc>
                <a:spcPct val="150000"/>
              </a:lnSpc>
              <a:buFont typeface="+mj-lt"/>
              <a:buAutoNum type="romanUcPeriod"/>
            </a:pPr>
            <a:r>
              <a:rPr lang="es-ES" sz="1100" dirty="0"/>
              <a:t>Capacitar al personal encargado del manejo del equipo y sistemas de cómputo de la Comisión;</a:t>
            </a:r>
          </a:p>
          <a:p>
            <a:pPr marL="285750" indent="-285750" algn="just">
              <a:lnSpc>
                <a:spcPct val="150000"/>
              </a:lnSpc>
              <a:buFont typeface="+mj-lt"/>
              <a:buAutoNum type="romanUcPeriod"/>
            </a:pPr>
            <a:r>
              <a:rPr lang="es-ES" sz="1100" dirty="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a:t>Programador</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7468231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139321"/>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Realizar actividades de promoción, enseñanza, difusión y capacitación que programe la Comisión de los Derechos Humanos del Estado de Coahuila de Zaragoza;</a:t>
            </a:r>
          </a:p>
          <a:p>
            <a:pPr marL="285750" indent="-285750" algn="just">
              <a:lnSpc>
                <a:spcPct val="150000"/>
              </a:lnSpc>
              <a:buFont typeface="+mj-lt"/>
              <a:buAutoNum type="romanUcPeriod"/>
            </a:pPr>
            <a:r>
              <a:rPr lang="es-ES" sz="1100" dirty="0"/>
              <a:t>Participar en la preparación de eventos públicos de difusión de la Comisión;</a:t>
            </a:r>
          </a:p>
          <a:p>
            <a:pPr marL="285750" indent="-285750" algn="just">
              <a:lnSpc>
                <a:spcPct val="150000"/>
              </a:lnSpc>
              <a:buFont typeface="+mj-lt"/>
              <a:buAutoNum type="romanUcPeriod"/>
            </a:pPr>
            <a:r>
              <a:rPr lang="es-ES" sz="1100" dirty="0"/>
              <a:t>Establecer y coordinar una estrecha colaboración con los grupos de adultos mayores, mujeres, jóvenes, niños, personas con discapacidad, internos en los centros de readaptación social, migrantes o cualesquier otro grupo;</a:t>
            </a:r>
          </a:p>
          <a:p>
            <a:pPr marL="285750" indent="-285750" algn="just">
              <a:lnSpc>
                <a:spcPct val="150000"/>
              </a:lnSpc>
              <a:buFont typeface="+mj-lt"/>
              <a:buAutoNum type="romanUcPeriod"/>
            </a:pPr>
            <a:r>
              <a:rPr lang="es-ES" sz="1100" dirty="0"/>
              <a:t>Levantar acta circunstanciada con motivo de as actividades de difusión, promoción y capacitación en que participe;</a:t>
            </a:r>
          </a:p>
          <a:p>
            <a:pPr marL="285750" indent="-285750" algn="just">
              <a:lnSpc>
                <a:spcPct val="150000"/>
              </a:lnSpc>
              <a:buFont typeface="+mj-lt"/>
              <a:buAutoNum type="romanUcPeriod"/>
            </a:pPr>
            <a:r>
              <a:rPr lang="es-ES" sz="1100" dirty="0"/>
              <a:t>Entregar a la Secretaría Técnica el reporte mensual de actividades de difusión, promoción y capacitación, así como su soporte documental para su validación;</a:t>
            </a:r>
          </a:p>
          <a:p>
            <a:pPr marL="285750" indent="-285750" algn="just">
              <a:lnSpc>
                <a:spcPct val="150000"/>
              </a:lnSpc>
              <a:buFont typeface="+mj-lt"/>
              <a:buAutoNum type="romanUcPeriod"/>
            </a:pPr>
            <a:r>
              <a:rPr lang="es-ES" sz="1100" dirty="0"/>
              <a:t>Establecer enlaces con los comités ciudadanos de las diversas colonias de la ciudad con la finalidad de programar actividades de promoción, difusión y capacitación;</a:t>
            </a:r>
          </a:p>
          <a:p>
            <a:pPr marL="285750" indent="-285750" algn="just">
              <a:lnSpc>
                <a:spcPct val="150000"/>
              </a:lnSpc>
              <a:buFont typeface="+mj-lt"/>
              <a:buAutoNum type="romanUcPeriod"/>
            </a:pPr>
            <a:r>
              <a:rPr lang="es-ES" sz="1100" dirty="0"/>
              <a:t>Dar seguimiento a las canalizaciones que con motivo de las denuncias recibidas durante las actividades de la Secretaría Técnica puedan resultar posibles violaciones  de los Derechos Humanos;</a:t>
            </a:r>
          </a:p>
          <a:p>
            <a:pPr marL="285750" indent="-285750" algn="just">
              <a:lnSpc>
                <a:spcPct val="150000"/>
              </a:lnSpc>
              <a:buFont typeface="+mj-lt"/>
              <a:buAutoNum type="romanUcPeriod"/>
            </a:pPr>
            <a:r>
              <a:rPr lang="es-ES" sz="1100" dirty="0"/>
              <a:t>Dar asesoría jurídica en los módulos que para efecto de difusión y promoción de los derechos humanos tenga programados la Comisión de los Derechos Humanos del Estado de Coahuila;</a:t>
            </a:r>
          </a:p>
          <a:p>
            <a:pPr marL="285750" indent="-285750" algn="just">
              <a:lnSpc>
                <a:spcPct val="150000"/>
              </a:lnSpc>
              <a:buFont typeface="+mj-lt"/>
              <a:buAutoNum type="romanUcPeriod"/>
            </a:pPr>
            <a:r>
              <a:rPr lang="es-ES" sz="1100" dirty="0"/>
              <a:t>Las demás que le sean encomendadas por la Presidencia, Dirección General, Visitaduría General y Secretaría Técnica;</a:t>
            </a:r>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a:t>Capacitador</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9421677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7540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PRIMER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JESUS ALBERTO RODRÍGUEZ CANTÚ</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364163" y="3267075"/>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1463997" y="1864079"/>
            <a:ext cx="4116388" cy="79216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GARDENIA ESMERALDA SALINAS MARQUEZ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0" name="AutoShape 3"/>
          <p:cNvSpPr>
            <a:spLocks noChangeArrowheads="1"/>
          </p:cNvSpPr>
          <p:nvPr/>
        </p:nvSpPr>
        <p:spPr bwMode="auto">
          <a:xfrm>
            <a:off x="1519689" y="4099924"/>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MARCO ANTONIO ALEMÁN OROZCO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HAD01</a:t>
            </a:r>
          </a:p>
        </p:txBody>
      </p:sp>
      <p:cxnSp>
        <p:nvCxnSpPr>
          <p:cNvPr id="23" name="48 Conector recto"/>
          <p:cNvCxnSpPr/>
          <p:nvPr/>
        </p:nvCxnSpPr>
        <p:spPr>
          <a:xfrm>
            <a:off x="5580385" y="2258219"/>
            <a:ext cx="1812603"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AutoShape 3"/>
          <p:cNvSpPr>
            <a:spLocks noChangeArrowheads="1"/>
          </p:cNvSpPr>
          <p:nvPr/>
        </p:nvSpPr>
        <p:spPr bwMode="auto">
          <a:xfrm>
            <a:off x="7008813" y="1825625"/>
            <a:ext cx="4116387" cy="86518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MARIA DE LOURDES HERNÁNDEZ HERNÁNDEZ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7" name="Rectángulo redondeado 16">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1" name="Rectángulo redondeado 20"/>
          <p:cNvSpPr/>
          <p:nvPr/>
        </p:nvSpPr>
        <p:spPr>
          <a:xfrm>
            <a:off x="7757140" y="5843155"/>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7790829" y="5892828"/>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25" name="Flecha derecha 24">
            <a:hlinkClick r:id="" action="ppaction://hlinkshowjump?jump=nextslide"/>
          </p:cNvPr>
          <p:cNvSpPr/>
          <p:nvPr/>
        </p:nvSpPr>
        <p:spPr>
          <a:xfrm>
            <a:off x="5940177" y="605231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20" name="AutoShape 3"/>
          <p:cNvSpPr>
            <a:spLocks noChangeArrowheads="1"/>
          </p:cNvSpPr>
          <p:nvPr/>
        </p:nvSpPr>
        <p:spPr bwMode="auto">
          <a:xfrm>
            <a:off x="6997297" y="292159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CLAUDIA YUVISELA FACUNDO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1463997" y="289108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CELINA VIRIDIANA ALMANZA DE LA ROSA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5" name="Conector recto 4"/>
          <p:cNvCxnSpPr>
            <a:cxnSpLocks/>
          </p:cNvCxnSpPr>
          <p:nvPr/>
        </p:nvCxnSpPr>
        <p:spPr>
          <a:xfrm flipH="1">
            <a:off x="5636078" y="4507264"/>
            <a:ext cx="73614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122 Conector recto"/>
          <p:cNvCxnSpPr>
            <a:cxnSpLocks/>
          </p:cNvCxnSpPr>
          <p:nvPr/>
        </p:nvCxnSpPr>
        <p:spPr>
          <a:xfrm flipH="1">
            <a:off x="6372225" y="1678861"/>
            <a:ext cx="248" cy="39277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a:extLst>
              <a:ext uri="{FF2B5EF4-FFF2-40B4-BE49-F238E27FC236}">
                <a16:creationId xmlns:a16="http://schemas.microsoft.com/office/drawing/2014/main" xmlns="" id="{3C5B8F1D-1620-47FF-A8EF-706677F184F8}"/>
              </a:ext>
            </a:extLst>
          </p:cNvPr>
          <p:cNvSpPr>
            <a:spLocks noChangeArrowheads="1"/>
          </p:cNvSpPr>
          <p:nvPr/>
        </p:nvSpPr>
        <p:spPr bwMode="auto">
          <a:xfrm>
            <a:off x="1519689" y="5188283"/>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 LUZ ELENA ESTRADA JIMENEZ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cxnSp>
        <p:nvCxnSpPr>
          <p:cNvPr id="24" name="Conector recto 23">
            <a:extLst>
              <a:ext uri="{FF2B5EF4-FFF2-40B4-BE49-F238E27FC236}">
                <a16:creationId xmlns:a16="http://schemas.microsoft.com/office/drawing/2014/main" xmlns="" id="{4B5C97F7-120B-4E47-A4E6-2E171497F7BD}"/>
              </a:ext>
            </a:extLst>
          </p:cNvPr>
          <p:cNvCxnSpPr>
            <a:cxnSpLocks/>
            <a:endCxn id="18" idx="3"/>
          </p:cNvCxnSpPr>
          <p:nvPr/>
        </p:nvCxnSpPr>
        <p:spPr>
          <a:xfrm flipH="1">
            <a:off x="5636077" y="5606589"/>
            <a:ext cx="73614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48 Conector recto"/>
          <p:cNvCxnSpPr/>
          <p:nvPr/>
        </p:nvCxnSpPr>
        <p:spPr>
          <a:xfrm>
            <a:off x="5292725" y="2260607"/>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a:cxnSpLocks/>
          </p:cNvCxnSpPr>
          <p:nvPr/>
        </p:nvCxnSpPr>
        <p:spPr>
          <a:xfrm>
            <a:off x="6372225" y="984138"/>
            <a:ext cx="42069" cy="57108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6651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VISITADOR ADJUNTO</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ENCARGADO DE LA SEGUNDA VISITADURIA REGIONAL</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MIGUEL ANGEL URRUTIA DE LA TORRE</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364163" y="3268669"/>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353050" y="5112618"/>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7020545" y="1683717"/>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REYNA JENIFER BRETADO SICAIROS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9" name="AutoShape 3"/>
          <p:cNvSpPr>
            <a:spLocks noChangeArrowheads="1"/>
          </p:cNvSpPr>
          <p:nvPr/>
        </p:nvSpPr>
        <p:spPr bwMode="auto">
          <a:xfrm>
            <a:off x="1649384" y="3849964"/>
            <a:ext cx="4119559" cy="221244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ES_tradnl" sz="9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MARTHA ALICIA RUIZ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HAD01</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RECEPCIONISTA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MONTSERRAT MÉNDEZ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RAYMUNDO LIRA MORENO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MX" sz="1400" b="1" dirty="0">
              <a:latin typeface="Calibri" pitchFamily="34" charset="0"/>
              <a:cs typeface="Arial" panose="020B0604020202020204" pitchFamily="34" charset="0"/>
            </a:endParaRPr>
          </a:p>
        </p:txBody>
      </p:sp>
      <p:sp>
        <p:nvSpPr>
          <p:cNvPr id="18" name="AutoShape 3"/>
          <p:cNvSpPr>
            <a:spLocks noChangeArrowheads="1"/>
          </p:cNvSpPr>
          <p:nvPr/>
        </p:nvSpPr>
        <p:spPr bwMode="auto">
          <a:xfrm>
            <a:off x="1679575" y="1735769"/>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GLORIA GARZA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20" name="AutoShape 3"/>
          <p:cNvSpPr>
            <a:spLocks noChangeArrowheads="1"/>
          </p:cNvSpPr>
          <p:nvPr/>
        </p:nvSpPr>
        <p:spPr bwMode="auto">
          <a:xfrm>
            <a:off x="1679575" y="2808362"/>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AURORA MAYELA GALINDO ESCANDON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22" name="AutoShape 3"/>
          <p:cNvSpPr>
            <a:spLocks noChangeArrowheads="1"/>
          </p:cNvSpPr>
          <p:nvPr/>
        </p:nvSpPr>
        <p:spPr bwMode="auto">
          <a:xfrm>
            <a:off x="1673648" y="6267402"/>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RAQUEL HERNÁNDEZ PÉREZ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26" name="Rectángulo redondeado 25">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9" name="Rectángulo redondeado 28"/>
          <p:cNvSpPr/>
          <p:nvPr/>
        </p:nvSpPr>
        <p:spPr>
          <a:xfrm>
            <a:off x="422645" y="310105"/>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30" name="CuadroTexto 29"/>
          <p:cNvSpPr txBox="1"/>
          <p:nvPr/>
        </p:nvSpPr>
        <p:spPr>
          <a:xfrm>
            <a:off x="467114" y="371013"/>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32" name="Flecha derecha 31">
            <a:hlinkClick r:id="" action="ppaction://hlinkshowjump?jump=nextslide"/>
          </p:cNvPr>
          <p:cNvSpPr/>
          <p:nvPr/>
        </p:nvSpPr>
        <p:spPr>
          <a:xfrm>
            <a:off x="10708141" y="6479396"/>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cxnSp>
        <p:nvCxnSpPr>
          <p:cNvPr id="27" name="48 Conector recto"/>
          <p:cNvCxnSpPr>
            <a:cxnSpLocks/>
          </p:cNvCxnSpPr>
          <p:nvPr/>
        </p:nvCxnSpPr>
        <p:spPr>
          <a:xfrm>
            <a:off x="5796409" y="6687488"/>
            <a:ext cx="617414" cy="752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AutoShape 3">
            <a:extLst>
              <a:ext uri="{FF2B5EF4-FFF2-40B4-BE49-F238E27FC236}">
                <a16:creationId xmlns:a16="http://schemas.microsoft.com/office/drawing/2014/main" xmlns="" id="{79B5B6A0-F847-4E1F-958A-0AA1CFDD2094}"/>
              </a:ext>
            </a:extLst>
          </p:cNvPr>
          <p:cNvSpPr>
            <a:spLocks noChangeArrowheads="1"/>
          </p:cNvSpPr>
          <p:nvPr/>
        </p:nvSpPr>
        <p:spPr bwMode="auto">
          <a:xfrm>
            <a:off x="7017576" y="3849964"/>
            <a:ext cx="4116388" cy="268577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CAPACITADORA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JAQUELINE PUENTES RAMIREZ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SALMA ALEGRIA PEREZ ACERO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HMM07</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SALMA CAROLINA MARTINEZ SANCHEZ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ANA ISABEL MUÑIZ MARQUEZ</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JORGE LUIS LÓPEZ TELLO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DAN ISRAEL FERNANDEZ MORAN</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AD01</a:t>
            </a:r>
          </a:p>
        </p:txBody>
      </p:sp>
      <p:sp>
        <p:nvSpPr>
          <p:cNvPr id="19" name="AutoShape 3">
            <a:extLst>
              <a:ext uri="{FF2B5EF4-FFF2-40B4-BE49-F238E27FC236}">
                <a16:creationId xmlns:a16="http://schemas.microsoft.com/office/drawing/2014/main" xmlns="" id="{5E2E886F-6FFF-45E1-AA3C-CA70E8A0103A}"/>
              </a:ext>
            </a:extLst>
          </p:cNvPr>
          <p:cNvSpPr>
            <a:spLocks noChangeArrowheads="1"/>
          </p:cNvSpPr>
          <p:nvPr/>
        </p:nvSpPr>
        <p:spPr bwMode="auto">
          <a:xfrm>
            <a:off x="7020545" y="2863139"/>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HUMBERTO RIVERA PEREZ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a:endCxn id="19" idx="0"/>
          </p:cNvCxnSpPr>
          <p:nvPr/>
        </p:nvCxnSpPr>
        <p:spPr>
          <a:xfrm flipH="1">
            <a:off x="6369053" y="1600186"/>
            <a:ext cx="3174" cy="34305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6146809" y="3899649"/>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7381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TERCERA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MANUEL ISAAC LÓPEZ SOTO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18" name="AutoShape 3"/>
          <p:cNvSpPr>
            <a:spLocks noChangeArrowheads="1"/>
          </p:cNvSpPr>
          <p:nvPr/>
        </p:nvSpPr>
        <p:spPr bwMode="auto">
          <a:xfrm>
            <a:off x="4365565" y="222325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IVONNE MARTINEZ CASTAÑEDA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HMM07</a:t>
            </a:r>
          </a:p>
        </p:txBody>
      </p:sp>
      <p:sp>
        <p:nvSpPr>
          <p:cNvPr id="4" name="AutoShape 3"/>
          <p:cNvSpPr>
            <a:spLocks noChangeArrowheads="1"/>
          </p:cNvSpPr>
          <p:nvPr/>
        </p:nvSpPr>
        <p:spPr bwMode="auto">
          <a:xfrm>
            <a:off x="1657318" y="3437303"/>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PATRICIA PÉREZ CASAS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cxnSp>
        <p:nvCxnSpPr>
          <p:cNvPr id="28" name="48 Conector recto"/>
          <p:cNvCxnSpPr/>
          <p:nvPr/>
        </p:nvCxnSpPr>
        <p:spPr>
          <a:xfrm flipV="1">
            <a:off x="5773706" y="3898900"/>
            <a:ext cx="598519" cy="19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AutoShape 3"/>
          <p:cNvSpPr>
            <a:spLocks noChangeArrowheads="1"/>
          </p:cNvSpPr>
          <p:nvPr/>
        </p:nvSpPr>
        <p:spPr bwMode="auto">
          <a:xfrm>
            <a:off x="6957940" y="3462345"/>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SOCORRO MARICELA GUEVARA TREVIÑO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20" name="Rectángulo redondeado 19">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1" name="Rectángulo redondeado 20"/>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539825"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25" name="Flecha derecha 2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9" name="AutoShape 3"/>
          <p:cNvSpPr>
            <a:spLocks noChangeArrowheads="1"/>
          </p:cNvSpPr>
          <p:nvPr/>
        </p:nvSpPr>
        <p:spPr bwMode="auto">
          <a:xfrm>
            <a:off x="4310859" y="5030745"/>
            <a:ext cx="4116388" cy="801954"/>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OSCAR URIEL GARCÍA ANDRADE</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66833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CUARTO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LUIS ÁNGEL SAN MIGUEL GARZA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3" name="122 Conector recto"/>
          <p:cNvCxnSpPr/>
          <p:nvPr/>
        </p:nvCxnSpPr>
        <p:spPr>
          <a:xfrm>
            <a:off x="6295237" y="1585970"/>
            <a:ext cx="5228" cy="37957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AutoShape 3"/>
          <p:cNvSpPr>
            <a:spLocks noChangeArrowheads="1"/>
          </p:cNvSpPr>
          <p:nvPr/>
        </p:nvSpPr>
        <p:spPr bwMode="auto">
          <a:xfrm>
            <a:off x="4237043" y="4543527"/>
            <a:ext cx="4116387"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LUZ MARÍA GONZÁLEZ DE LA CRUZ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12" name="Rectángulo redondeado 11">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4" name="Rectángulo redondeado 13"/>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6" name="CuadroTexto 15"/>
          <p:cNvSpPr txBox="1"/>
          <p:nvPr/>
        </p:nvSpPr>
        <p:spPr>
          <a:xfrm>
            <a:off x="539825" y="6053095"/>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19" name="Flecha derecha 18">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7" name="AutoShape 3"/>
          <p:cNvSpPr>
            <a:spLocks noChangeArrowheads="1"/>
          </p:cNvSpPr>
          <p:nvPr/>
        </p:nvSpPr>
        <p:spPr bwMode="auto">
          <a:xfrm>
            <a:off x="1456375" y="276156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7"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ANA LILIA RUÍZ CHÁVEZ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5" name="AutoShape 3">
            <a:extLst>
              <a:ext uri="{FF2B5EF4-FFF2-40B4-BE49-F238E27FC236}">
                <a16:creationId xmlns:a16="http://schemas.microsoft.com/office/drawing/2014/main" xmlns="" id="{FA11B24A-987D-47F0-B524-A731B8CFB79D}"/>
              </a:ext>
            </a:extLst>
          </p:cNvPr>
          <p:cNvSpPr>
            <a:spLocks noChangeArrowheads="1"/>
          </p:cNvSpPr>
          <p:nvPr/>
        </p:nvSpPr>
        <p:spPr bwMode="auto">
          <a:xfrm>
            <a:off x="7020545" y="276156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7"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ERIKA RAMOS 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cxnSp>
        <p:nvCxnSpPr>
          <p:cNvPr id="5" name="Conector recto 4">
            <a:extLst>
              <a:ext uri="{FF2B5EF4-FFF2-40B4-BE49-F238E27FC236}">
                <a16:creationId xmlns:a16="http://schemas.microsoft.com/office/drawing/2014/main" xmlns="" id="{1FE54902-3DC0-441D-B6ED-1FC2DD64437E}"/>
              </a:ext>
            </a:extLst>
          </p:cNvPr>
          <p:cNvCxnSpPr>
            <a:stCxn id="17" idx="3"/>
            <a:endCxn id="15" idx="1"/>
          </p:cNvCxnSpPr>
          <p:nvPr/>
        </p:nvCxnSpPr>
        <p:spPr>
          <a:xfrm>
            <a:off x="5572763" y="3180666"/>
            <a:ext cx="1447782" cy="0"/>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a:cxnSpLocks/>
          </p:cNvCxnSpPr>
          <p:nvPr/>
        </p:nvCxnSpPr>
        <p:spPr>
          <a:xfrm>
            <a:off x="6444481" y="1440210"/>
            <a:ext cx="0" cy="20157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81466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QUINTO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LUIS LÓPEZ LÓPEZ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583235" y="3455988"/>
            <a:ext cx="1643074" cy="15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19250" y="3024188"/>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DULCE FELIZHA OLVERA HERNANDEZ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6" name="AutoShape 3"/>
          <p:cNvSpPr>
            <a:spLocks noChangeArrowheads="1"/>
          </p:cNvSpPr>
          <p:nvPr/>
        </p:nvSpPr>
        <p:spPr bwMode="auto">
          <a:xfrm>
            <a:off x="7039011" y="30289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 </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SOFIA MUÑ0Z MENDOZA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9" name="Rectángulo redondeado 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55446"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SEXTO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ES_tradnl" sz="1400" dirty="0">
                <a:latin typeface="Calibri" pitchFamily="34" charset="0"/>
                <a:cs typeface="Arial" panose="020B0604020202020204" pitchFamily="34" charset="0"/>
              </a:rPr>
              <a:t>JUAN ANTONIO VALDEZ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3" name="122 Conector recto"/>
          <p:cNvCxnSpPr/>
          <p:nvPr/>
        </p:nvCxnSpPr>
        <p:spPr>
          <a:xfrm rot="5400000">
            <a:off x="4934742" y="3163099"/>
            <a:ext cx="2871794"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540839" y="4600582"/>
            <a:ext cx="15128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349750" y="2571432"/>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FABIAN JASSIEL MUÑOZ 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19" name="AutoShape 3"/>
          <p:cNvSpPr>
            <a:spLocks noChangeArrowheads="1"/>
          </p:cNvSpPr>
          <p:nvPr/>
        </p:nvSpPr>
        <p:spPr bwMode="auto">
          <a:xfrm>
            <a:off x="7053727" y="417745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CÉSAR RAMÍREZ MARTÍNEZ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9" name="Rectángulo redondeado 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33088"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2" name="AutoShape 3"/>
          <p:cNvSpPr>
            <a:spLocks noChangeArrowheads="1"/>
          </p:cNvSpPr>
          <p:nvPr/>
        </p:nvSpPr>
        <p:spPr bwMode="auto">
          <a:xfrm>
            <a:off x="1447714" y="4177454"/>
            <a:ext cx="4116388" cy="80571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YESSENIA SARAÍ HERRERA RAMOS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4347</TotalTime>
  <Words>6265</Words>
  <Application>Microsoft Office PowerPoint</Application>
  <PresentationFormat>Personalizado</PresentationFormat>
  <Paragraphs>483</Paragraphs>
  <Slides>34</Slides>
  <Notes>0</Notes>
  <HiddenSlides>20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34</vt:i4>
      </vt:variant>
    </vt:vector>
  </HeadingPairs>
  <TitlesOfParts>
    <vt:vector size="38" baseType="lpstr">
      <vt:lpstr>Arial</vt:lpstr>
      <vt:lpstr>Calibri</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Martin</dc:creator>
  <cp:lastModifiedBy>Auxiliar Transp</cp:lastModifiedBy>
  <cp:revision>396</cp:revision>
  <cp:lastPrinted>2019-09-05T20:44:11Z</cp:lastPrinted>
  <dcterms:created xsi:type="dcterms:W3CDTF">2015-01-08T17:52:13Z</dcterms:created>
  <dcterms:modified xsi:type="dcterms:W3CDTF">2020-08-05T18:01:23Z</dcterms:modified>
</cp:coreProperties>
</file>