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63" r:id="rId4"/>
    <p:sldId id="264" r:id="rId5"/>
    <p:sldId id="265" r:id="rId6"/>
    <p:sldId id="266" r:id="rId7"/>
    <p:sldId id="267" r:id="rId8"/>
    <p:sldId id="268" r:id="rId9"/>
    <p:sldId id="269" r:id="rId10"/>
    <p:sldId id="270" r:id="rId11"/>
    <p:sldId id="299" r:id="rId12"/>
    <p:sldId id="258" r:id="rId13"/>
    <p:sldId id="275" r:id="rId14"/>
    <p:sldId id="298"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6400" cy="7010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userDrawn="1">
          <p15:clr>
            <a:srgbClr val="A4A3A4"/>
          </p15:clr>
        </p15:guide>
        <p15:guide id="2" pos="374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264" autoAdjust="0"/>
    <p:restoredTop sz="92950" autoAdjust="0"/>
  </p:normalViewPr>
  <p:slideViewPr>
    <p:cSldViewPr>
      <p:cViewPr varScale="1">
        <p:scale>
          <a:sx n="82" d="100"/>
          <a:sy n="82" d="100"/>
        </p:scale>
        <p:origin x="1392" y="78"/>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367" tIns="45683" rIns="91367" bIns="45683" rtlCol="0"/>
          <a:lstStyle>
            <a:lvl1pPr algn="r">
              <a:defRPr sz="1200"/>
            </a:lvl1pPr>
          </a:lstStyle>
          <a:p>
            <a:fld id="{08321211-BE9D-49B6-B1E5-12EF0216CE73}" type="datetimeFigureOut">
              <a:rPr lang="es-MX" smtClean="0"/>
              <a:pPr/>
              <a:t>07/01/2021</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7" y="2236960"/>
            <a:ext cx="10098723" cy="154352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82130" y="4080511"/>
            <a:ext cx="8316595" cy="1840230"/>
          </a:xfrm>
        </p:spPr>
        <p:txBody>
          <a:bodyPr/>
          <a:lstStyle>
            <a:lvl1pPr marL="0" indent="0" algn="ctr">
              <a:buNone/>
              <a:defRPr>
                <a:solidFill>
                  <a:schemeClr val="tx1">
                    <a:tint val="75000"/>
                  </a:schemeClr>
                </a:solidFill>
              </a:defRPr>
            </a:lvl1pPr>
            <a:lvl2pPr marL="782208" indent="0" algn="ctr">
              <a:buNone/>
              <a:defRPr>
                <a:solidFill>
                  <a:schemeClr val="tx1">
                    <a:tint val="75000"/>
                  </a:schemeClr>
                </a:solidFill>
              </a:defRPr>
            </a:lvl2pPr>
            <a:lvl3pPr marL="1564420" indent="0" algn="ctr">
              <a:buNone/>
              <a:defRPr>
                <a:solidFill>
                  <a:schemeClr val="tx1">
                    <a:tint val="75000"/>
                  </a:schemeClr>
                </a:solidFill>
              </a:defRPr>
            </a:lvl3pPr>
            <a:lvl4pPr marL="2346628" indent="0" algn="ctr">
              <a:buNone/>
              <a:defRPr>
                <a:solidFill>
                  <a:schemeClr val="tx1">
                    <a:tint val="75000"/>
                  </a:schemeClr>
                </a:solidFill>
              </a:defRPr>
            </a:lvl4pPr>
            <a:lvl5pPr marL="3128839" indent="0" algn="ctr">
              <a:buNone/>
              <a:defRPr>
                <a:solidFill>
                  <a:schemeClr val="tx1">
                    <a:tint val="75000"/>
                  </a:schemeClr>
                </a:solidFill>
              </a:defRPr>
            </a:lvl5pPr>
            <a:lvl6pPr marL="3911050" indent="0" algn="ctr">
              <a:buNone/>
              <a:defRPr>
                <a:solidFill>
                  <a:schemeClr val="tx1">
                    <a:tint val="75000"/>
                  </a:schemeClr>
                </a:solidFill>
              </a:defRPr>
            </a:lvl6pPr>
            <a:lvl7pPr marL="4693258" indent="0" algn="ctr">
              <a:buNone/>
              <a:defRPr>
                <a:solidFill>
                  <a:schemeClr val="tx1">
                    <a:tint val="75000"/>
                  </a:schemeClr>
                </a:solidFill>
              </a:defRPr>
            </a:lvl7pPr>
            <a:lvl8pPr marL="5475469" indent="0" algn="ctr">
              <a:buNone/>
              <a:defRPr>
                <a:solidFill>
                  <a:schemeClr val="tx1">
                    <a:tint val="75000"/>
                  </a:schemeClr>
                </a:solidFill>
              </a:defRPr>
            </a:lvl8pPr>
            <a:lvl9pPr marL="6257678"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07/01/2021</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07/01/2021</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7"/>
            <a:ext cx="2673191" cy="6144099"/>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594044" y="288387"/>
            <a:ext cx="7821560" cy="61440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07/01/2021</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07/01/2021</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7" y="4627250"/>
            <a:ext cx="10098723" cy="1430180"/>
          </a:xfrm>
        </p:spPr>
        <p:txBody>
          <a:bodyPr anchor="t"/>
          <a:lstStyle>
            <a:lvl1pPr algn="l">
              <a:defRPr sz="6699"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38507" y="3052063"/>
            <a:ext cx="10098723" cy="1575197"/>
          </a:xfrm>
        </p:spPr>
        <p:txBody>
          <a:bodyPr anchor="b"/>
          <a:lstStyle>
            <a:lvl1pPr marL="0" indent="0">
              <a:buNone/>
              <a:defRPr sz="3400">
                <a:solidFill>
                  <a:schemeClr val="tx1">
                    <a:tint val="75000"/>
                  </a:schemeClr>
                </a:solidFill>
              </a:defRPr>
            </a:lvl1pPr>
            <a:lvl2pPr marL="782208" indent="0">
              <a:buNone/>
              <a:defRPr sz="3100">
                <a:solidFill>
                  <a:schemeClr val="tx1">
                    <a:tint val="75000"/>
                  </a:schemeClr>
                </a:solidFill>
              </a:defRPr>
            </a:lvl2pPr>
            <a:lvl3pPr marL="1564420" indent="0">
              <a:buNone/>
              <a:defRPr sz="2800">
                <a:solidFill>
                  <a:schemeClr val="tx1">
                    <a:tint val="75000"/>
                  </a:schemeClr>
                </a:solidFill>
              </a:defRPr>
            </a:lvl3pPr>
            <a:lvl4pPr marL="2346628" indent="0">
              <a:buNone/>
              <a:defRPr sz="2399">
                <a:solidFill>
                  <a:schemeClr val="tx1">
                    <a:tint val="75000"/>
                  </a:schemeClr>
                </a:solidFill>
              </a:defRPr>
            </a:lvl4pPr>
            <a:lvl5pPr marL="3128839" indent="0">
              <a:buNone/>
              <a:defRPr sz="2399">
                <a:solidFill>
                  <a:schemeClr val="tx1">
                    <a:tint val="75000"/>
                  </a:schemeClr>
                </a:solidFill>
              </a:defRPr>
            </a:lvl5pPr>
            <a:lvl6pPr marL="3911050" indent="0">
              <a:buNone/>
              <a:defRPr sz="2399">
                <a:solidFill>
                  <a:schemeClr val="tx1">
                    <a:tint val="75000"/>
                  </a:schemeClr>
                </a:solidFill>
              </a:defRPr>
            </a:lvl6pPr>
            <a:lvl7pPr marL="4693258" indent="0">
              <a:buNone/>
              <a:defRPr sz="2399">
                <a:solidFill>
                  <a:schemeClr val="tx1">
                    <a:tint val="75000"/>
                  </a:schemeClr>
                </a:solidFill>
              </a:defRPr>
            </a:lvl7pPr>
            <a:lvl8pPr marL="5475469" indent="0">
              <a:buNone/>
              <a:defRPr sz="2399">
                <a:solidFill>
                  <a:schemeClr val="tx1">
                    <a:tint val="75000"/>
                  </a:schemeClr>
                </a:solidFill>
              </a:defRPr>
            </a:lvl8pPr>
            <a:lvl9pPr marL="6257678" indent="0">
              <a:buNone/>
              <a:defRPr sz="2399">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07/01/2021</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594044" y="1680215"/>
            <a:ext cx="5247375" cy="4752265"/>
          </a:xfrm>
        </p:spPr>
        <p:txBody>
          <a:bodyPr/>
          <a:lstStyle>
            <a:lvl1pPr>
              <a:defRPr sz="5000"/>
            </a:lvl1pPr>
            <a:lvl2pPr>
              <a:defRPr sz="3999"/>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039432" y="1680215"/>
            <a:ext cx="5247375" cy="4752265"/>
          </a:xfrm>
        </p:spPr>
        <p:txBody>
          <a:bodyPr/>
          <a:lstStyle>
            <a:lvl1pPr>
              <a:defRPr sz="5000"/>
            </a:lvl1pPr>
            <a:lvl2pPr>
              <a:defRPr sz="3999"/>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07/01/2021</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3999" b="1"/>
            </a:lvl1pPr>
            <a:lvl2pPr marL="782208" indent="0">
              <a:buNone/>
              <a:defRPr sz="3400" b="1"/>
            </a:lvl2pPr>
            <a:lvl3pPr marL="1564420" indent="0">
              <a:buNone/>
              <a:defRPr sz="3100" b="1"/>
            </a:lvl3pPr>
            <a:lvl4pPr marL="2346628" indent="0">
              <a:buNone/>
              <a:defRPr sz="2800" b="1"/>
            </a:lvl4pPr>
            <a:lvl5pPr marL="3128839" indent="0">
              <a:buNone/>
              <a:defRPr sz="2800" b="1"/>
            </a:lvl5pPr>
            <a:lvl6pPr marL="3911050" indent="0">
              <a:buNone/>
              <a:defRPr sz="2800" b="1"/>
            </a:lvl6pPr>
            <a:lvl7pPr marL="4693258" indent="0">
              <a:buNone/>
              <a:defRPr sz="2800" b="1"/>
            </a:lvl7pPr>
            <a:lvl8pPr marL="5475469" indent="0">
              <a:buNone/>
              <a:defRPr sz="2800" b="1"/>
            </a:lvl8pPr>
            <a:lvl9pPr marL="6257678" indent="0">
              <a:buNone/>
              <a:defRPr sz="2800" b="1"/>
            </a:lvl9pPr>
          </a:lstStyle>
          <a:p>
            <a:pPr lvl="0"/>
            <a:r>
              <a:rPr lang="es-ES"/>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3999"/>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035315" y="1611873"/>
            <a:ext cx="5251501" cy="671754"/>
          </a:xfrm>
        </p:spPr>
        <p:txBody>
          <a:bodyPr anchor="b"/>
          <a:lstStyle>
            <a:lvl1pPr marL="0" indent="0">
              <a:buNone/>
              <a:defRPr sz="3999" b="1"/>
            </a:lvl1pPr>
            <a:lvl2pPr marL="782208" indent="0">
              <a:buNone/>
              <a:defRPr sz="3400" b="1"/>
            </a:lvl2pPr>
            <a:lvl3pPr marL="1564420" indent="0">
              <a:buNone/>
              <a:defRPr sz="3100" b="1"/>
            </a:lvl3pPr>
            <a:lvl4pPr marL="2346628" indent="0">
              <a:buNone/>
              <a:defRPr sz="2800" b="1"/>
            </a:lvl4pPr>
            <a:lvl5pPr marL="3128839" indent="0">
              <a:buNone/>
              <a:defRPr sz="2800" b="1"/>
            </a:lvl5pPr>
            <a:lvl6pPr marL="3911050" indent="0">
              <a:buNone/>
              <a:defRPr sz="2800" b="1"/>
            </a:lvl6pPr>
            <a:lvl7pPr marL="4693258" indent="0">
              <a:buNone/>
              <a:defRPr sz="2800" b="1"/>
            </a:lvl7pPr>
            <a:lvl8pPr marL="5475469" indent="0">
              <a:buNone/>
              <a:defRPr sz="2800" b="1"/>
            </a:lvl8pPr>
            <a:lvl9pPr marL="6257678" indent="0">
              <a:buNone/>
              <a:defRPr sz="28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15" y="2283626"/>
            <a:ext cx="5251501" cy="4148850"/>
          </a:xfrm>
        </p:spPr>
        <p:txBody>
          <a:bodyPr/>
          <a:lstStyle>
            <a:lvl1pPr>
              <a:defRPr sz="3999"/>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07/01/2021</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07/01/2021</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07/01/2021</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8" y="286707"/>
            <a:ext cx="3908718" cy="1220152"/>
          </a:xfrm>
        </p:spPr>
        <p:txBody>
          <a:bodyPr anchor="b"/>
          <a:lstStyle>
            <a:lvl1pPr algn="l">
              <a:defRPr sz="3400" b="1"/>
            </a:lvl1pPr>
          </a:lstStyle>
          <a:p>
            <a:r>
              <a:rPr lang="es-ES"/>
              <a:t>Haga clic para modificar el estilo de título del patrón</a:t>
            </a:r>
            <a:endParaRPr lang="es-MX"/>
          </a:p>
        </p:txBody>
      </p:sp>
      <p:sp>
        <p:nvSpPr>
          <p:cNvPr id="3" name="2 Marcador de contenido"/>
          <p:cNvSpPr>
            <a:spLocks noGrp="1"/>
          </p:cNvSpPr>
          <p:nvPr>
            <p:ph idx="1"/>
          </p:nvPr>
        </p:nvSpPr>
        <p:spPr>
          <a:xfrm>
            <a:off x="4645087" y="286712"/>
            <a:ext cx="6641725" cy="6145768"/>
          </a:xfrm>
        </p:spPr>
        <p:txBody>
          <a:bodyPr/>
          <a:lstStyle>
            <a:lvl1pPr>
              <a:defRPr sz="5400"/>
            </a:lvl1pPr>
            <a:lvl2pPr>
              <a:defRPr sz="5000"/>
            </a:lvl2pPr>
            <a:lvl3pPr>
              <a:defRPr sz="3999"/>
            </a:lvl3pPr>
            <a:lvl4pPr>
              <a:defRPr sz="3400"/>
            </a:lvl4pPr>
            <a:lvl5pPr>
              <a:defRPr sz="3400"/>
            </a:lvl5pPr>
            <a:lvl6pPr>
              <a:defRPr sz="3400"/>
            </a:lvl6pPr>
            <a:lvl7pPr>
              <a:defRPr sz="3400"/>
            </a:lvl7pPr>
            <a:lvl8pPr>
              <a:defRPr sz="3400"/>
            </a:lvl8pPr>
            <a:lvl9pPr>
              <a:defRPr sz="3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594048" y="1506864"/>
            <a:ext cx="3908718" cy="4925616"/>
          </a:xfrm>
        </p:spPr>
        <p:txBody>
          <a:bodyPr/>
          <a:lstStyle>
            <a:lvl1pPr marL="0" indent="0">
              <a:buNone/>
              <a:defRPr sz="2399"/>
            </a:lvl1pPr>
            <a:lvl2pPr marL="782208" indent="0">
              <a:buNone/>
              <a:defRPr sz="2200"/>
            </a:lvl2pPr>
            <a:lvl3pPr marL="1564420" indent="0">
              <a:buNone/>
              <a:defRPr sz="1899"/>
            </a:lvl3pPr>
            <a:lvl4pPr marL="2346628" indent="0">
              <a:buNone/>
              <a:defRPr sz="1500"/>
            </a:lvl4pPr>
            <a:lvl5pPr marL="3128839" indent="0">
              <a:buNone/>
              <a:defRPr sz="1500"/>
            </a:lvl5pPr>
            <a:lvl6pPr marL="3911050" indent="0">
              <a:buNone/>
              <a:defRPr sz="1500"/>
            </a:lvl6pPr>
            <a:lvl7pPr marL="4693258" indent="0">
              <a:buNone/>
              <a:defRPr sz="1500"/>
            </a:lvl7pPr>
            <a:lvl8pPr marL="5475469" indent="0">
              <a:buNone/>
              <a:defRPr sz="1500"/>
            </a:lvl8pPr>
            <a:lvl9pPr marL="6257678"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07/01/2021</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08" indent="0">
              <a:buNone/>
              <a:defRPr sz="5000"/>
            </a:lvl2pPr>
            <a:lvl3pPr marL="1564420" indent="0">
              <a:buNone/>
              <a:defRPr sz="3999"/>
            </a:lvl3pPr>
            <a:lvl4pPr marL="2346628" indent="0">
              <a:buNone/>
              <a:defRPr sz="3400"/>
            </a:lvl4pPr>
            <a:lvl5pPr marL="3128839" indent="0">
              <a:buNone/>
              <a:defRPr sz="3400"/>
            </a:lvl5pPr>
            <a:lvl6pPr marL="3911050" indent="0">
              <a:buNone/>
              <a:defRPr sz="3400"/>
            </a:lvl6pPr>
            <a:lvl7pPr marL="4693258" indent="0">
              <a:buNone/>
              <a:defRPr sz="3400"/>
            </a:lvl7pPr>
            <a:lvl8pPr marL="5475469" indent="0">
              <a:buNone/>
              <a:defRPr sz="3400"/>
            </a:lvl8pPr>
            <a:lvl9pPr marL="6257678" indent="0">
              <a:buNone/>
              <a:defRPr sz="3400"/>
            </a:lvl9pPr>
          </a:lstStyle>
          <a:p>
            <a:pPr lvl="0"/>
            <a:endParaRPr lang="es-MX" noProof="0" dirty="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399"/>
            </a:lvl1pPr>
            <a:lvl2pPr marL="782208" indent="0">
              <a:buNone/>
              <a:defRPr sz="2200"/>
            </a:lvl2pPr>
            <a:lvl3pPr marL="1564420" indent="0">
              <a:buNone/>
              <a:defRPr sz="1899"/>
            </a:lvl3pPr>
            <a:lvl4pPr marL="2346628" indent="0">
              <a:buNone/>
              <a:defRPr sz="1500"/>
            </a:lvl4pPr>
            <a:lvl5pPr marL="3128839" indent="0">
              <a:buNone/>
              <a:defRPr sz="1500"/>
            </a:lvl5pPr>
            <a:lvl6pPr marL="3911050" indent="0">
              <a:buNone/>
              <a:defRPr sz="1500"/>
            </a:lvl6pPr>
            <a:lvl7pPr marL="4693258" indent="0">
              <a:buNone/>
              <a:defRPr sz="1500"/>
            </a:lvl7pPr>
            <a:lvl8pPr marL="5475469" indent="0">
              <a:buNone/>
              <a:defRPr sz="1500"/>
            </a:lvl8pPr>
            <a:lvl9pPr marL="6257678"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07/01/2021</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8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6"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p:cNvSpPr>
            <a:spLocks noGrp="1"/>
          </p:cNvSpPr>
          <p:nvPr>
            <p:ph type="body" idx="1"/>
          </p:nvPr>
        </p:nvSpPr>
        <p:spPr bwMode="auto">
          <a:xfrm>
            <a:off x="593726" y="1679579"/>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593726" y="6673854"/>
            <a:ext cx="2771775" cy="384175"/>
          </a:xfrm>
          <a:prstGeom prst="rect">
            <a:avLst/>
          </a:prstGeom>
        </p:spPr>
        <p:txBody>
          <a:bodyPr vert="horz" lIns="156450" tIns="78226" rIns="156450" bIns="78226" rtlCol="0" anchor="ctr"/>
          <a:lstStyle>
            <a:lvl1pPr algn="l" defTabSz="1564420"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07/01/2021</a:t>
            </a:fld>
            <a:endParaRPr lang="es-MX" dirty="0"/>
          </a:p>
        </p:txBody>
      </p:sp>
      <p:sp>
        <p:nvSpPr>
          <p:cNvPr id="5" name="4 Marcador de pie de página"/>
          <p:cNvSpPr>
            <a:spLocks noGrp="1"/>
          </p:cNvSpPr>
          <p:nvPr>
            <p:ph type="ftr" sz="quarter" idx="3"/>
          </p:nvPr>
        </p:nvSpPr>
        <p:spPr>
          <a:xfrm>
            <a:off x="4059238" y="6673854"/>
            <a:ext cx="3762376" cy="384175"/>
          </a:xfrm>
          <a:prstGeom prst="rect">
            <a:avLst/>
          </a:prstGeom>
        </p:spPr>
        <p:txBody>
          <a:bodyPr vert="horz" lIns="156450" tIns="78226" rIns="156450" bIns="78226" rtlCol="0" anchor="ctr"/>
          <a:lstStyle>
            <a:lvl1pPr algn="ctr" defTabSz="1564420"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2" y="6673854"/>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598" rtl="0" eaLnBrk="0" fontAlgn="base" hangingPunct="0">
        <a:spcBef>
          <a:spcPct val="0"/>
        </a:spcBef>
        <a:spcAft>
          <a:spcPct val="0"/>
        </a:spcAft>
        <a:defRPr sz="7299" kern="1200">
          <a:solidFill>
            <a:schemeClr val="tx1"/>
          </a:solidFill>
          <a:latin typeface="+mj-lt"/>
          <a:ea typeface="+mj-ea"/>
          <a:cs typeface="+mj-cs"/>
        </a:defRPr>
      </a:lvl1pPr>
      <a:lvl2pPr algn="ctr" defTabSz="1563598" rtl="0" eaLnBrk="0" fontAlgn="base" hangingPunct="0">
        <a:spcBef>
          <a:spcPct val="0"/>
        </a:spcBef>
        <a:spcAft>
          <a:spcPct val="0"/>
        </a:spcAft>
        <a:defRPr sz="7299">
          <a:solidFill>
            <a:schemeClr val="tx1"/>
          </a:solidFill>
          <a:latin typeface="Calibri" panose="020F0502020204030204" pitchFamily="34" charset="0"/>
        </a:defRPr>
      </a:lvl2pPr>
      <a:lvl3pPr algn="ctr" defTabSz="1563598" rtl="0" eaLnBrk="0" fontAlgn="base" hangingPunct="0">
        <a:spcBef>
          <a:spcPct val="0"/>
        </a:spcBef>
        <a:spcAft>
          <a:spcPct val="0"/>
        </a:spcAft>
        <a:defRPr sz="7299">
          <a:solidFill>
            <a:schemeClr val="tx1"/>
          </a:solidFill>
          <a:latin typeface="Calibri" panose="020F0502020204030204" pitchFamily="34" charset="0"/>
        </a:defRPr>
      </a:lvl3pPr>
      <a:lvl4pPr algn="ctr" defTabSz="1563598" rtl="0" eaLnBrk="0" fontAlgn="base" hangingPunct="0">
        <a:spcBef>
          <a:spcPct val="0"/>
        </a:spcBef>
        <a:spcAft>
          <a:spcPct val="0"/>
        </a:spcAft>
        <a:defRPr sz="7299">
          <a:solidFill>
            <a:schemeClr val="tx1"/>
          </a:solidFill>
          <a:latin typeface="Calibri" panose="020F0502020204030204" pitchFamily="34" charset="0"/>
        </a:defRPr>
      </a:lvl4pPr>
      <a:lvl5pPr algn="ctr" defTabSz="1563598" rtl="0" eaLnBrk="0" fontAlgn="base" hangingPunct="0">
        <a:spcBef>
          <a:spcPct val="0"/>
        </a:spcBef>
        <a:spcAft>
          <a:spcPct val="0"/>
        </a:spcAft>
        <a:defRPr sz="7299">
          <a:solidFill>
            <a:schemeClr val="tx1"/>
          </a:solidFill>
          <a:latin typeface="Calibri" panose="020F0502020204030204" pitchFamily="34" charset="0"/>
        </a:defRPr>
      </a:lvl5pPr>
      <a:lvl6pPr marL="457174" algn="ctr" defTabSz="1563598" rtl="0" fontAlgn="base">
        <a:spcBef>
          <a:spcPct val="0"/>
        </a:spcBef>
        <a:spcAft>
          <a:spcPct val="0"/>
        </a:spcAft>
        <a:defRPr sz="7299">
          <a:solidFill>
            <a:schemeClr val="tx1"/>
          </a:solidFill>
          <a:latin typeface="Calibri" panose="020F0502020204030204" pitchFamily="34" charset="0"/>
        </a:defRPr>
      </a:lvl6pPr>
      <a:lvl7pPr marL="914348" algn="ctr" defTabSz="1563598" rtl="0" fontAlgn="base">
        <a:spcBef>
          <a:spcPct val="0"/>
        </a:spcBef>
        <a:spcAft>
          <a:spcPct val="0"/>
        </a:spcAft>
        <a:defRPr sz="7299">
          <a:solidFill>
            <a:schemeClr val="tx1"/>
          </a:solidFill>
          <a:latin typeface="Calibri" panose="020F0502020204030204" pitchFamily="34" charset="0"/>
        </a:defRPr>
      </a:lvl7pPr>
      <a:lvl8pPr marL="1371522" algn="ctr" defTabSz="1563598" rtl="0" fontAlgn="base">
        <a:spcBef>
          <a:spcPct val="0"/>
        </a:spcBef>
        <a:spcAft>
          <a:spcPct val="0"/>
        </a:spcAft>
        <a:defRPr sz="7299">
          <a:solidFill>
            <a:schemeClr val="tx1"/>
          </a:solidFill>
          <a:latin typeface="Calibri" panose="020F0502020204030204" pitchFamily="34" charset="0"/>
        </a:defRPr>
      </a:lvl8pPr>
      <a:lvl9pPr marL="1828695" algn="ctr" defTabSz="1563598" rtl="0" fontAlgn="base">
        <a:spcBef>
          <a:spcPct val="0"/>
        </a:spcBef>
        <a:spcAft>
          <a:spcPct val="0"/>
        </a:spcAft>
        <a:defRPr sz="7299">
          <a:solidFill>
            <a:schemeClr val="tx1"/>
          </a:solidFill>
          <a:latin typeface="Calibri" panose="020F0502020204030204" pitchFamily="34" charset="0"/>
        </a:defRPr>
      </a:lvl9pPr>
    </p:titleStyle>
    <p:bodyStyle>
      <a:lvl1pPr marL="585754" indent="-585754" algn="l" defTabSz="156359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69928" indent="-487335" algn="l" defTabSz="156359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102" indent="-390502" algn="l" defTabSz="1563598" rtl="0" eaLnBrk="0" fontAlgn="base" hangingPunct="0">
        <a:spcBef>
          <a:spcPct val="20000"/>
        </a:spcBef>
        <a:spcAft>
          <a:spcPct val="0"/>
        </a:spcAft>
        <a:buFont typeface="Arial" charset="0"/>
        <a:buChar char="•"/>
        <a:defRPr sz="3999" kern="1200">
          <a:solidFill>
            <a:schemeClr val="tx1"/>
          </a:solidFill>
          <a:latin typeface="+mn-lt"/>
          <a:ea typeface="+mn-ea"/>
          <a:cs typeface="+mn-cs"/>
        </a:defRPr>
      </a:lvl3pPr>
      <a:lvl4pPr marL="2736693" indent="-390502" algn="l" defTabSz="156359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287" indent="-390502" algn="l" defTabSz="156359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151"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364"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572"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8784" indent="-391106" algn="l" defTabSz="1564420"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420" rtl="0" eaLnBrk="1" latinLnBrk="0" hangingPunct="1">
        <a:defRPr sz="3100" kern="1200">
          <a:solidFill>
            <a:schemeClr val="tx1"/>
          </a:solidFill>
          <a:latin typeface="+mn-lt"/>
          <a:ea typeface="+mn-ea"/>
          <a:cs typeface="+mn-cs"/>
        </a:defRPr>
      </a:lvl1pPr>
      <a:lvl2pPr marL="782208" algn="l" defTabSz="1564420" rtl="0" eaLnBrk="1" latinLnBrk="0" hangingPunct="1">
        <a:defRPr sz="3100" kern="1200">
          <a:solidFill>
            <a:schemeClr val="tx1"/>
          </a:solidFill>
          <a:latin typeface="+mn-lt"/>
          <a:ea typeface="+mn-ea"/>
          <a:cs typeface="+mn-cs"/>
        </a:defRPr>
      </a:lvl2pPr>
      <a:lvl3pPr marL="1564420" algn="l" defTabSz="1564420" rtl="0" eaLnBrk="1" latinLnBrk="0" hangingPunct="1">
        <a:defRPr sz="3100" kern="1200">
          <a:solidFill>
            <a:schemeClr val="tx1"/>
          </a:solidFill>
          <a:latin typeface="+mn-lt"/>
          <a:ea typeface="+mn-ea"/>
          <a:cs typeface="+mn-cs"/>
        </a:defRPr>
      </a:lvl3pPr>
      <a:lvl4pPr marL="2346628" algn="l" defTabSz="1564420" rtl="0" eaLnBrk="1" latinLnBrk="0" hangingPunct="1">
        <a:defRPr sz="3100" kern="1200">
          <a:solidFill>
            <a:schemeClr val="tx1"/>
          </a:solidFill>
          <a:latin typeface="+mn-lt"/>
          <a:ea typeface="+mn-ea"/>
          <a:cs typeface="+mn-cs"/>
        </a:defRPr>
      </a:lvl4pPr>
      <a:lvl5pPr marL="3128839" algn="l" defTabSz="1564420" rtl="0" eaLnBrk="1" latinLnBrk="0" hangingPunct="1">
        <a:defRPr sz="3100" kern="1200">
          <a:solidFill>
            <a:schemeClr val="tx1"/>
          </a:solidFill>
          <a:latin typeface="+mn-lt"/>
          <a:ea typeface="+mn-ea"/>
          <a:cs typeface="+mn-cs"/>
        </a:defRPr>
      </a:lvl5pPr>
      <a:lvl6pPr marL="3911050" algn="l" defTabSz="1564420" rtl="0" eaLnBrk="1" latinLnBrk="0" hangingPunct="1">
        <a:defRPr sz="3100" kern="1200">
          <a:solidFill>
            <a:schemeClr val="tx1"/>
          </a:solidFill>
          <a:latin typeface="+mn-lt"/>
          <a:ea typeface="+mn-ea"/>
          <a:cs typeface="+mn-cs"/>
        </a:defRPr>
      </a:lvl6pPr>
      <a:lvl7pPr marL="4693258" algn="l" defTabSz="1564420" rtl="0" eaLnBrk="1" latinLnBrk="0" hangingPunct="1">
        <a:defRPr sz="3100" kern="1200">
          <a:solidFill>
            <a:schemeClr val="tx1"/>
          </a:solidFill>
          <a:latin typeface="+mn-lt"/>
          <a:ea typeface="+mn-ea"/>
          <a:cs typeface="+mn-cs"/>
        </a:defRPr>
      </a:lvl7pPr>
      <a:lvl8pPr marL="5475469" algn="l" defTabSz="1564420" rtl="0" eaLnBrk="1" latinLnBrk="0" hangingPunct="1">
        <a:defRPr sz="3100" kern="1200">
          <a:solidFill>
            <a:schemeClr val="tx1"/>
          </a:solidFill>
          <a:latin typeface="+mn-lt"/>
          <a:ea typeface="+mn-ea"/>
          <a:cs typeface="+mn-cs"/>
        </a:defRPr>
      </a:lvl8pPr>
      <a:lvl9pPr marL="6257678" algn="l" defTabSz="1564420"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3" Type="http://schemas.openxmlformats.org/officeDocument/2006/relationships/slide" Target="slide16.xml"/><Relationship Id="rId7" Type="http://schemas.openxmlformats.org/officeDocument/2006/relationships/slide" Target="slide25.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17.xml"/><Relationship Id="rId5" Type="http://schemas.openxmlformats.org/officeDocument/2006/relationships/slide" Target="slide19.xml"/><Relationship Id="rId10" Type="http://schemas.openxmlformats.org/officeDocument/2006/relationships/slide" Target="slide31.xml"/><Relationship Id="rId4" Type="http://schemas.openxmlformats.org/officeDocument/2006/relationships/slide" Target="slide15.xml"/><Relationship Id="rId9" Type="http://schemas.openxmlformats.org/officeDocument/2006/relationships/slide" Target="slide28.xm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3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16.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23 Conector recto"/>
          <p:cNvCxnSpPr/>
          <p:nvPr/>
        </p:nvCxnSpPr>
        <p:spPr>
          <a:xfrm>
            <a:off x="4452277" y="3340772"/>
            <a:ext cx="2928308"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9" name="Conector recto 18"/>
          <p:cNvCxnSpPr/>
          <p:nvPr/>
        </p:nvCxnSpPr>
        <p:spPr>
          <a:xfrm>
            <a:off x="3204121" y="4909736"/>
            <a:ext cx="5256584" cy="1521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ector recto 34"/>
          <p:cNvCxnSpPr/>
          <p:nvPr/>
        </p:nvCxnSpPr>
        <p:spPr>
          <a:xfrm flipH="1">
            <a:off x="3924201" y="4896594"/>
            <a:ext cx="5856" cy="9177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p:cNvCxnSpPr/>
          <p:nvPr/>
        </p:nvCxnSpPr>
        <p:spPr>
          <a:xfrm>
            <a:off x="7812633" y="4896594"/>
            <a:ext cx="0" cy="9084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p:nvPr/>
        </p:nvCxnSpPr>
        <p:spPr>
          <a:xfrm>
            <a:off x="5868416" y="1152178"/>
            <a:ext cx="1" cy="319524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Imagen 5">
            <a:extLst>
              <a:ext uri="{FF2B5EF4-FFF2-40B4-BE49-F238E27FC236}">
                <a16:creationId xmlns:a16="http://schemas.microsoft.com/office/drawing/2014/main" xmlns="" id="{DEDFF07A-C6B2-483B-AA40-96285408234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9653" t="24869" r="10129" b="18793"/>
          <a:stretch/>
        </p:blipFill>
        <p:spPr>
          <a:xfrm>
            <a:off x="9396809" y="113825"/>
            <a:ext cx="2371030" cy="1523782"/>
          </a:xfrm>
          <a:prstGeom prst="rect">
            <a:avLst/>
          </a:prstGeom>
          <a:effectLst>
            <a:outerShdw blurRad="50800" dist="2540000" dir="5400000" algn="ctr" rotWithShape="0">
              <a:srgbClr val="000000">
                <a:alpha val="1000"/>
              </a:srgbClr>
            </a:outerShdw>
          </a:effectLst>
        </p:spPr>
      </p:pic>
      <p:cxnSp>
        <p:nvCxnSpPr>
          <p:cNvPr id="24" name="23 Conector recto"/>
          <p:cNvCxnSpPr/>
          <p:nvPr/>
        </p:nvCxnSpPr>
        <p:spPr>
          <a:xfrm>
            <a:off x="3725906" y="2188644"/>
            <a:ext cx="2928308"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8" name="AutoShape 14"/>
          <p:cNvSpPr>
            <a:spLocks noChangeArrowheads="1"/>
          </p:cNvSpPr>
          <p:nvPr/>
        </p:nvSpPr>
        <p:spPr bwMode="auto">
          <a:xfrm>
            <a:off x="4678568" y="4347420"/>
            <a:ext cx="2485993" cy="1124632"/>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VISITADURÍA GENERAL</a:t>
            </a:r>
            <a:endParaRPr lang="es-ES_tradnl" sz="11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MTRA. GABRIELA NOGUEZ SANDOVAL</a:t>
            </a:r>
          </a:p>
          <a:p>
            <a:pPr algn="ctr" defTabSz="1303685" eaLnBrk="1" fontAlgn="auto" hangingPunct="1">
              <a:spcBef>
                <a:spcPts val="0"/>
              </a:spcBef>
              <a:spcAft>
                <a:spcPts val="0"/>
              </a:spcAft>
              <a:defRPr/>
            </a:pPr>
            <a:r>
              <a:rPr lang="es-ES_tradnl" sz="1100" b="1" dirty="0">
                <a:latin typeface="Calibri" pitchFamily="34" charset="0"/>
              </a:rPr>
              <a:t>HMMS01</a:t>
            </a:r>
          </a:p>
        </p:txBody>
      </p:sp>
      <p:sp>
        <p:nvSpPr>
          <p:cNvPr id="29" name="AutoShape 3"/>
          <p:cNvSpPr>
            <a:spLocks noChangeArrowheads="1"/>
          </p:cNvSpPr>
          <p:nvPr/>
        </p:nvSpPr>
        <p:spPr bwMode="auto">
          <a:xfrm>
            <a:off x="3852193" y="288082"/>
            <a:ext cx="4147083" cy="117527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420" eaLnBrk="1" fontAlgn="auto" hangingPunct="1">
              <a:spcBef>
                <a:spcPts val="0"/>
              </a:spcBef>
              <a:spcAft>
                <a:spcPts val="0"/>
              </a:spcAft>
              <a:defRPr/>
            </a:pPr>
            <a:r>
              <a:rPr lang="es-ES" sz="1399" b="1" dirty="0">
                <a:latin typeface="Calibri" pitchFamily="34" charset="0"/>
                <a:cs typeface="+mn-cs"/>
                <a:hlinkClick r:id="rId4" action="ppaction://hlinksldjump"/>
              </a:rPr>
              <a:t>PRESIDENTE</a:t>
            </a:r>
            <a:endParaRPr lang="es-ES" sz="1399" b="1" dirty="0">
              <a:latin typeface="Calibri" pitchFamily="34" charset="0"/>
              <a:cs typeface="+mn-cs"/>
            </a:endParaRPr>
          </a:p>
          <a:p>
            <a:pPr algn="ctr" defTabSz="1564420" eaLnBrk="1" fontAlgn="auto" hangingPunct="1">
              <a:spcBef>
                <a:spcPts val="0"/>
              </a:spcBef>
              <a:spcAft>
                <a:spcPts val="0"/>
              </a:spcAft>
              <a:defRPr/>
            </a:pPr>
            <a:r>
              <a:rPr lang="es-ES" sz="1399" dirty="0">
                <a:latin typeface="Calibri" pitchFamily="34" charset="0"/>
                <a:cs typeface="+mn-cs"/>
              </a:rPr>
              <a:t>DR. HUGO MORALES VALDÉS</a:t>
            </a:r>
          </a:p>
          <a:p>
            <a:pPr algn="ctr" defTabSz="1564420" eaLnBrk="1" fontAlgn="auto" hangingPunct="1">
              <a:spcBef>
                <a:spcPts val="0"/>
              </a:spcBef>
              <a:spcAft>
                <a:spcPts val="0"/>
              </a:spcAft>
              <a:defRPr/>
            </a:pPr>
            <a:r>
              <a:rPr lang="es-MX" sz="1399" b="1" dirty="0">
                <a:latin typeface="Calibri" pitchFamily="34" charset="0"/>
                <a:cs typeface="+mn-cs"/>
              </a:rPr>
              <a:t>HMST01</a:t>
            </a:r>
            <a:endParaRPr lang="es-ES" sz="1399" b="1" dirty="0">
              <a:latin typeface="Calibri" pitchFamily="34" charset="0"/>
              <a:cs typeface="+mn-cs"/>
            </a:endParaRPr>
          </a:p>
        </p:txBody>
      </p:sp>
      <p:sp>
        <p:nvSpPr>
          <p:cNvPr id="72" name="AutoShape 15"/>
          <p:cNvSpPr>
            <a:spLocks noChangeArrowheads="1"/>
          </p:cNvSpPr>
          <p:nvPr/>
        </p:nvSpPr>
        <p:spPr bwMode="auto">
          <a:xfrm>
            <a:off x="6572686" y="1841853"/>
            <a:ext cx="2021768" cy="83606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685" eaLnBrk="1" fontAlgn="auto" hangingPunct="1">
              <a:spcBef>
                <a:spcPts val="0"/>
              </a:spcBef>
              <a:spcAft>
                <a:spcPts val="0"/>
              </a:spcAft>
              <a:defRPr/>
            </a:pPr>
            <a:r>
              <a:rPr lang="es-ES_tradnl" sz="1200" dirty="0">
                <a:latin typeface="Calibri" pitchFamily="34" charset="0"/>
              </a:rPr>
              <a:t>C.P. FABIAN CHÁVEZ TORRES</a:t>
            </a:r>
          </a:p>
          <a:p>
            <a:pPr algn="ctr" defTabSz="1303685" eaLnBrk="1" fontAlgn="auto" hangingPunct="1">
              <a:spcBef>
                <a:spcPts val="0"/>
              </a:spcBef>
              <a:spcAft>
                <a:spcPts val="0"/>
              </a:spcAft>
              <a:defRPr/>
            </a:pPr>
            <a:r>
              <a:rPr lang="es-ES_tradnl" sz="1200" b="1" dirty="0">
                <a:latin typeface="Calibri" pitchFamily="34" charset="0"/>
                <a:cs typeface="+mn-cs"/>
              </a:rPr>
              <a:t>HMMS04</a:t>
            </a:r>
          </a:p>
        </p:txBody>
      </p:sp>
      <p:sp>
        <p:nvSpPr>
          <p:cNvPr id="73" name="AutoShape 15"/>
          <p:cNvSpPr>
            <a:spLocks noChangeArrowheads="1"/>
          </p:cNvSpPr>
          <p:nvPr/>
        </p:nvSpPr>
        <p:spPr bwMode="auto">
          <a:xfrm>
            <a:off x="3247211" y="2936752"/>
            <a:ext cx="2045142" cy="83606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685" eaLnBrk="1" fontAlgn="auto" hangingPunct="1">
              <a:spcBef>
                <a:spcPts val="0"/>
              </a:spcBef>
              <a:spcAft>
                <a:spcPts val="0"/>
              </a:spcAft>
              <a:defRPr/>
            </a:pPr>
            <a:r>
              <a:rPr lang="es-ES_tradnl" sz="1100" dirty="0">
                <a:latin typeface="Calibri" pitchFamily="34" charset="0"/>
                <a:cs typeface="+mn-cs"/>
              </a:rPr>
              <a:t>LIC. MIGUEL ALEJANDRO </a:t>
            </a:r>
          </a:p>
          <a:p>
            <a:pPr algn="ctr" defTabSz="1303685" eaLnBrk="1" fontAlgn="auto" hangingPunct="1">
              <a:spcBef>
                <a:spcPts val="0"/>
              </a:spcBef>
              <a:spcAft>
                <a:spcPts val="0"/>
              </a:spcAft>
              <a:defRPr/>
            </a:pPr>
            <a:r>
              <a:rPr lang="es-ES_tradnl" sz="1100" dirty="0">
                <a:latin typeface="Calibri" pitchFamily="34" charset="0"/>
                <a:cs typeface="+mn-cs"/>
              </a:rPr>
              <a:t>MORALES DE LA ROSA</a:t>
            </a:r>
          </a:p>
          <a:p>
            <a:pPr algn="ctr" defTabSz="1303685" eaLnBrk="1" fontAlgn="auto" hangingPunct="1">
              <a:spcBef>
                <a:spcPts val="0"/>
              </a:spcBef>
              <a:spcAft>
                <a:spcPts val="0"/>
              </a:spcAft>
              <a:defRPr/>
            </a:pPr>
            <a:r>
              <a:rPr lang="es-ES_tradnl" sz="1000" b="1" dirty="0">
                <a:latin typeface="Calibri" pitchFamily="34" charset="0"/>
                <a:cs typeface="+mn-cs"/>
              </a:rPr>
              <a:t>HMM05</a:t>
            </a:r>
          </a:p>
        </p:txBody>
      </p:sp>
      <p:sp>
        <p:nvSpPr>
          <p:cNvPr id="30" name="AutoShape 15"/>
          <p:cNvSpPr>
            <a:spLocks noChangeArrowheads="1"/>
          </p:cNvSpPr>
          <p:nvPr/>
        </p:nvSpPr>
        <p:spPr bwMode="auto">
          <a:xfrm>
            <a:off x="739837" y="367587"/>
            <a:ext cx="2337021" cy="1016259"/>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sp>
        <p:nvSpPr>
          <p:cNvPr id="27" name="AutoShape 15"/>
          <p:cNvSpPr>
            <a:spLocks noChangeArrowheads="1"/>
          </p:cNvSpPr>
          <p:nvPr/>
        </p:nvSpPr>
        <p:spPr bwMode="auto">
          <a:xfrm>
            <a:off x="2340025" y="1584226"/>
            <a:ext cx="2943109" cy="116656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COORDINADOR DEL DESPACHO </a:t>
            </a:r>
          </a:p>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DE LA PRESIDENCIA</a:t>
            </a: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LIC. CARLOS ALONSO RANGEL GAMEZ</a:t>
            </a:r>
          </a:p>
          <a:p>
            <a:pPr algn="ctr" defTabSz="1303685" eaLnBrk="1" fontAlgn="auto" hangingPunct="1">
              <a:spcBef>
                <a:spcPts val="0"/>
              </a:spcBef>
              <a:spcAft>
                <a:spcPts val="0"/>
              </a:spcAft>
              <a:defRPr/>
            </a:pPr>
            <a:r>
              <a:rPr lang="es-ES_tradnl" sz="1100" b="1" dirty="0">
                <a:latin typeface="Calibri" pitchFamily="34" charset="0"/>
                <a:cs typeface="+mn-cs"/>
              </a:rPr>
              <a:t>HMMS01</a:t>
            </a:r>
          </a:p>
        </p:txBody>
      </p:sp>
      <p:sp>
        <p:nvSpPr>
          <p:cNvPr id="51" name="AutoShape 15"/>
          <p:cNvSpPr>
            <a:spLocks noChangeArrowheads="1"/>
          </p:cNvSpPr>
          <p:nvPr/>
        </p:nvSpPr>
        <p:spPr bwMode="auto">
          <a:xfrm>
            <a:off x="6516489" y="2936752"/>
            <a:ext cx="2160240" cy="83606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685" eaLnBrk="1" fontAlgn="auto" hangingPunct="1">
              <a:spcBef>
                <a:spcPts val="0"/>
              </a:spcBef>
              <a:spcAft>
                <a:spcPts val="0"/>
              </a:spcAft>
              <a:defRPr/>
            </a:pPr>
            <a:r>
              <a:rPr lang="es-ES_tradnl" sz="1100" dirty="0">
                <a:latin typeface="Calibri" pitchFamily="34" charset="0"/>
              </a:rPr>
              <a:t>LIC. RICARDO MENDOZA RESENDEZ</a:t>
            </a:r>
          </a:p>
          <a:p>
            <a:pPr algn="ctr" defTabSz="1303685"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2700065" y="5760690"/>
            <a:ext cx="2520280" cy="104333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SECRETARÍA TÉCNICA Y TITULAR </a:t>
            </a:r>
          </a:p>
          <a:p>
            <a:pPr algn="ctr" defTabSz="1303685" eaLnBrk="1" fontAlgn="auto" hangingPunct="1">
              <a:spcBef>
                <a:spcPts val="0"/>
              </a:spcBef>
              <a:spcAft>
                <a:spcPts val="0"/>
              </a:spcAft>
              <a:defRPr/>
            </a:pPr>
            <a:r>
              <a:rPr lang="es-ES_tradnl" sz="1100" b="1" u="sng" dirty="0">
                <a:solidFill>
                  <a:srgbClr val="0000FF"/>
                </a:solidFill>
                <a:latin typeface="Calibri" pitchFamily="34" charset="0"/>
                <a:cs typeface="+mn-cs"/>
              </a:rPr>
              <a:t>DE LA UNIDAD DE TRANSPARENCIA</a:t>
            </a:r>
          </a:p>
          <a:p>
            <a:pPr algn="ctr" defTabSz="1303685" eaLnBrk="1" fontAlgn="auto" hangingPunct="1">
              <a:spcBef>
                <a:spcPts val="0"/>
              </a:spcBef>
              <a:spcAft>
                <a:spcPts val="0"/>
              </a:spcAft>
              <a:defRPr/>
            </a:pPr>
            <a:r>
              <a:rPr lang="es-ES_tradnl" sz="1100" dirty="0">
                <a:latin typeface="Calibri" pitchFamily="34" charset="0"/>
                <a:cs typeface="+mn-cs"/>
              </a:rPr>
              <a:t>MTRO. JAIME IVAN RODRIGUEZ LOZANO</a:t>
            </a:r>
          </a:p>
          <a:p>
            <a:pPr algn="ctr" defTabSz="1303685" eaLnBrk="1" fontAlgn="auto" hangingPunct="1">
              <a:spcBef>
                <a:spcPts val="0"/>
              </a:spcBef>
              <a:spcAft>
                <a:spcPts val="0"/>
              </a:spcAft>
              <a:defRPr/>
            </a:pPr>
            <a:r>
              <a:rPr lang="es-ES_tradnl" sz="1100" b="1" dirty="0">
                <a:latin typeface="Calibri" pitchFamily="34" charset="0"/>
              </a:rPr>
              <a:t>HMMS02</a:t>
            </a:r>
          </a:p>
        </p:txBody>
      </p:sp>
      <p:sp>
        <p:nvSpPr>
          <p:cNvPr id="32" name="AutoShape 16"/>
          <p:cNvSpPr>
            <a:spLocks noChangeArrowheads="1"/>
          </p:cNvSpPr>
          <p:nvPr/>
        </p:nvSpPr>
        <p:spPr bwMode="auto">
          <a:xfrm>
            <a:off x="6516489" y="5760690"/>
            <a:ext cx="2713656" cy="1070736"/>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9" action="ppaction://hlinksldjump"/>
              </a:rPr>
              <a:t>COORDINADORA DEL CIEDH</a:t>
            </a:r>
            <a:endParaRPr lang="es-ES_tradnl" sz="11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100" dirty="0">
                <a:latin typeface="Calibri" pitchFamily="34" charset="0"/>
                <a:cs typeface="Arial" panose="020B0604020202020204" pitchFamily="34" charset="0"/>
              </a:rPr>
              <a:t>MTRA. LEONOR ADRIANA GOMEZ BARREIRO</a:t>
            </a:r>
          </a:p>
          <a:p>
            <a:pPr algn="ctr" defTabSz="1303685"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8460705" y="4320530"/>
            <a:ext cx="2592288" cy="1096609"/>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mn-cs"/>
                <a:hlinkClick r:id="rId10" action="ppaction://hlinksldjump"/>
              </a:rPr>
              <a:t>SECRETARÍA EJECUTIVA</a:t>
            </a:r>
            <a:endParaRPr lang="es-ES_tradnl" sz="1100" b="1" dirty="0">
              <a:latin typeface="Calibri" pitchFamily="34" charset="0"/>
              <a:cs typeface="+mn-cs"/>
            </a:endParaRP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MTRA. ELSA MARÍA DEL PILAR </a:t>
            </a:r>
          </a:p>
          <a:p>
            <a:pPr algn="ctr" defTabSz="1303685"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p>
          <a:p>
            <a:pPr algn="ctr" defTabSz="1303685" eaLnBrk="1" fontAlgn="auto" hangingPunct="1">
              <a:spcBef>
                <a:spcPts val="0"/>
              </a:spcBef>
              <a:spcAft>
                <a:spcPts val="0"/>
              </a:spcAft>
              <a:defRPr/>
            </a:pPr>
            <a:r>
              <a:rPr lang="es-MX" sz="1100" b="1" dirty="0">
                <a:latin typeface="Calibri" pitchFamily="34" charset="0"/>
                <a:cs typeface="+mn-cs"/>
              </a:rPr>
              <a:t>HMMS01</a:t>
            </a:r>
          </a:p>
        </p:txBody>
      </p:sp>
      <p:sp>
        <p:nvSpPr>
          <p:cNvPr id="16" name="AutoShape 16"/>
          <p:cNvSpPr>
            <a:spLocks noChangeArrowheads="1"/>
          </p:cNvSpPr>
          <p:nvPr/>
        </p:nvSpPr>
        <p:spPr bwMode="auto">
          <a:xfrm>
            <a:off x="827857" y="4348027"/>
            <a:ext cx="2370053" cy="112463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11" action="ppaction://hlinksldjump"/>
              </a:rPr>
              <a:t>DIRECCIÓN GENERAL</a:t>
            </a:r>
            <a:endParaRPr lang="es-ES_tradnl" sz="11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100" dirty="0">
                <a:latin typeface="Calibri" pitchFamily="34" charset="0"/>
                <a:cs typeface="Arial" panose="020B0604020202020204" pitchFamily="34" charset="0"/>
              </a:rPr>
              <a:t>C.P. ARMANDO MARTÍNEZ RÍOS</a:t>
            </a:r>
          </a:p>
          <a:p>
            <a:pPr algn="ctr" defTabSz="1303685"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cxnSp>
        <p:nvCxnSpPr>
          <p:cNvPr id="44" name="Conector recto 43"/>
          <p:cNvCxnSpPr>
            <a:stCxn id="30" idx="3"/>
            <a:endCxn id="29" idx="1"/>
          </p:cNvCxnSpPr>
          <p:nvPr/>
        </p:nvCxnSpPr>
        <p:spPr>
          <a:xfrm>
            <a:off x="3076858" y="875717"/>
            <a:ext cx="775335"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140225" y="1872259"/>
            <a:ext cx="4116388" cy="84559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SÉPTIMA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rPr>
              <a:t>(Depende de la 2da Visitaduría Regional)</a:t>
            </a:r>
          </a:p>
        </p:txBody>
      </p:sp>
      <p:cxnSp>
        <p:nvCxnSpPr>
          <p:cNvPr id="3" name="122 Conector recto"/>
          <p:cNvCxnSpPr/>
          <p:nvPr/>
        </p:nvCxnSpPr>
        <p:spPr>
          <a:xfrm>
            <a:off x="6084441" y="2717851"/>
            <a:ext cx="0" cy="160337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140225" y="3965579"/>
            <a:ext cx="4116388" cy="7113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IRIS VANESSA DUARTE GARAY </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HMM08</a:t>
            </a:r>
          </a:p>
        </p:txBody>
      </p:sp>
      <p:pic>
        <p:nvPicPr>
          <p:cNvPr id="7" name="Imagen 6"/>
          <p:cNvPicPr>
            <a:picLocks noChangeAspect="1"/>
          </p:cNvPicPr>
          <p:nvPr/>
        </p:nvPicPr>
        <p:blipFill>
          <a:blip r:embed="rId4"/>
          <a:stretch>
            <a:fillRect/>
          </a:stretch>
        </p:blipFill>
        <p:spPr>
          <a:xfrm>
            <a:off x="9252793" y="133831"/>
            <a:ext cx="2481287" cy="4115157"/>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1680214" y="4523814"/>
            <a:ext cx="82156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48 Conector recto"/>
          <p:cNvCxnSpPr/>
          <p:nvPr/>
        </p:nvCxnSpPr>
        <p:spPr>
          <a:xfrm>
            <a:off x="4898553" y="285074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a:off x="5979268" y="1930237"/>
            <a:ext cx="2" cy="259358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3924204" y="1080170"/>
            <a:ext cx="4116387" cy="83763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DIRECCIÓN GENERAL</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C.P. ARMANDO MARTÍNEZ RÍOS</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HMMS01</a:t>
            </a:r>
          </a:p>
        </p:txBody>
      </p:sp>
      <p:sp>
        <p:nvSpPr>
          <p:cNvPr id="5" name="AutoShape 3"/>
          <p:cNvSpPr>
            <a:spLocks noChangeArrowheads="1"/>
          </p:cNvSpPr>
          <p:nvPr/>
        </p:nvSpPr>
        <p:spPr bwMode="auto">
          <a:xfrm>
            <a:off x="3921073" y="2533907"/>
            <a:ext cx="4116388" cy="83762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COORDINADOR ADMINISTRATIVO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C.P. JUAN CARLOS RAMÍREZ SAUCEDO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HMMS02</a:t>
            </a:r>
          </a:p>
        </p:txBody>
      </p:sp>
      <p:sp>
        <p:nvSpPr>
          <p:cNvPr id="8" name="AutoShape 3"/>
          <p:cNvSpPr>
            <a:spLocks noChangeArrowheads="1"/>
          </p:cNvSpPr>
          <p:nvPr/>
        </p:nvSpPr>
        <p:spPr bwMode="auto">
          <a:xfrm>
            <a:off x="1475930" y="3738156"/>
            <a:ext cx="2743200" cy="78566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RECURSOS MATERIALES</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SAIRA DEL PILAR NORIEGA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2404827" y="5411326"/>
            <a:ext cx="3324300" cy="104632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MARÍA CONCEPCIÓN SALAZAR HERNÁNDEZ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FIDENCIA MARTÍNEZ LUCIO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20" name="AutoShape 3"/>
          <p:cNvSpPr>
            <a:spLocks noChangeArrowheads="1"/>
          </p:cNvSpPr>
          <p:nvPr/>
        </p:nvSpPr>
        <p:spPr bwMode="auto">
          <a:xfrm>
            <a:off x="7956651" y="3737930"/>
            <a:ext cx="2742921" cy="78611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RECURSOS FINANCIEROS</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C.P. CRISTINA NUNCIO SUSTAITA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HMM03</a:t>
            </a:r>
          </a:p>
        </p:txBody>
      </p:sp>
      <p:sp>
        <p:nvSpPr>
          <p:cNvPr id="21" name="AutoShape 3"/>
          <p:cNvSpPr>
            <a:spLocks noChangeArrowheads="1"/>
          </p:cNvSpPr>
          <p:nvPr/>
        </p:nvSpPr>
        <p:spPr bwMode="auto">
          <a:xfrm>
            <a:off x="6998816" y="5543874"/>
            <a:ext cx="2940395" cy="8387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AUXILIAR ADMINISTRATIVO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ALONDRA NAYELI ZAVALA MEDINA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cxnSp>
        <p:nvCxnSpPr>
          <p:cNvPr id="16" name="48 Conector recto"/>
          <p:cNvCxnSpPr>
            <a:stCxn id="8" idx="2"/>
          </p:cNvCxnSpPr>
          <p:nvPr/>
        </p:nvCxnSpPr>
        <p:spPr>
          <a:xfrm>
            <a:off x="2847530" y="4523818"/>
            <a:ext cx="0" cy="8875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Conector recto 28"/>
          <p:cNvCxnSpPr/>
          <p:nvPr/>
        </p:nvCxnSpPr>
        <p:spPr>
          <a:xfrm>
            <a:off x="8604722" y="4608563"/>
            <a:ext cx="0" cy="9353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Imagen 6"/>
          <p:cNvPicPr>
            <a:picLocks noChangeAspect="1"/>
          </p:cNvPicPr>
          <p:nvPr/>
        </p:nvPicPr>
        <p:blipFill>
          <a:blip r:embed="rId3"/>
          <a:stretch>
            <a:fillRect/>
          </a:stretch>
        </p:blipFill>
        <p:spPr>
          <a:xfrm>
            <a:off x="9316516" y="209839"/>
            <a:ext cx="2481287" cy="4115157"/>
          </a:xfrm>
          <a:prstGeom prst="rect">
            <a:avLst/>
          </a:prstGeom>
        </p:spPr>
      </p:pic>
    </p:spTree>
    <p:extLst>
      <p:ext uri="{BB962C8B-B14F-4D97-AF65-F5344CB8AC3E}">
        <p14:creationId xmlns:p14="http://schemas.microsoft.com/office/powerpoint/2010/main" val="156844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284241" y="421974"/>
            <a:ext cx="4116388" cy="7188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SECRETARÍA EJECUTIVA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MTRA. ELSA MARIA DEL PILAR FLORES VELAZQUEZ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HMMS01</a:t>
            </a:r>
          </a:p>
        </p:txBody>
      </p:sp>
      <p:sp>
        <p:nvSpPr>
          <p:cNvPr id="7" name="AutoShape 3"/>
          <p:cNvSpPr>
            <a:spLocks noChangeArrowheads="1"/>
          </p:cNvSpPr>
          <p:nvPr/>
        </p:nvSpPr>
        <p:spPr bwMode="auto">
          <a:xfrm>
            <a:off x="6884705" y="2711716"/>
            <a:ext cx="4116387" cy="7188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PATRICIA MARÍA DOMÍNGUEZ CORONADO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5" name="AutoShape 15"/>
          <p:cNvSpPr>
            <a:spLocks noChangeArrowheads="1"/>
          </p:cNvSpPr>
          <p:nvPr/>
        </p:nvSpPr>
        <p:spPr bwMode="auto">
          <a:xfrm>
            <a:off x="808245" y="1446067"/>
            <a:ext cx="2951163" cy="68371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mn-cs"/>
              </a:rPr>
              <a:t>DIRECCION DE INCLUSIÓN</a:t>
            </a:r>
          </a:p>
          <a:p>
            <a:pPr algn="ctr" defTabSz="1303685" eaLnBrk="1" fontAlgn="auto" hangingPunct="1">
              <a:spcBef>
                <a:spcPts val="0"/>
              </a:spcBef>
              <a:spcAft>
                <a:spcPts val="0"/>
              </a:spcAft>
              <a:defRPr/>
            </a:pPr>
            <a:r>
              <a:rPr lang="es-ES_tradnl" sz="1399" dirty="0">
                <a:latin typeface="Calibri" pitchFamily="34" charset="0"/>
                <a:cs typeface="+mn-cs"/>
              </a:rPr>
              <a:t>ING. ERASMO RAMOS GIL</a:t>
            </a:r>
          </a:p>
          <a:p>
            <a:pPr algn="ctr" defTabSz="1303685" eaLnBrk="1" fontAlgn="auto" hangingPunct="1">
              <a:spcBef>
                <a:spcPts val="0"/>
              </a:spcBef>
              <a:spcAft>
                <a:spcPts val="0"/>
              </a:spcAft>
              <a:defRPr/>
            </a:pPr>
            <a:r>
              <a:rPr lang="es-ES_tradnl" sz="1399" b="1" dirty="0">
                <a:latin typeface="Calibri" pitchFamily="34" charset="0"/>
                <a:cs typeface="+mn-cs"/>
              </a:rPr>
              <a:t>HMMS04</a:t>
            </a:r>
          </a:p>
        </p:txBody>
      </p:sp>
      <p:sp>
        <p:nvSpPr>
          <p:cNvPr id="4" name="AutoShape 3"/>
          <p:cNvSpPr>
            <a:spLocks noChangeArrowheads="1"/>
          </p:cNvSpPr>
          <p:nvPr/>
        </p:nvSpPr>
        <p:spPr bwMode="auto">
          <a:xfrm>
            <a:off x="1655366" y="2711716"/>
            <a:ext cx="4116388" cy="7188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ENRIQUETA PIMENTEL PATIÑO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701211" y="6079544"/>
            <a:ext cx="4116388" cy="64344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PROF. PEDRO ANTONIO VALENCIANO CEPEDA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9" name="AutoShape 3"/>
          <p:cNvSpPr>
            <a:spLocks noChangeArrowheads="1"/>
          </p:cNvSpPr>
          <p:nvPr/>
        </p:nvSpPr>
        <p:spPr bwMode="auto">
          <a:xfrm>
            <a:off x="1679575" y="3852807"/>
            <a:ext cx="4116388" cy="718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BLANCA ARACELI OLAIZ MURILLO</a:t>
            </a:r>
          </a:p>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70513" y="3889386"/>
            <a:ext cx="4116388" cy="64716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BRIGITTE DE RUTH LÓPEZ BARBOSA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679575" y="5001460"/>
            <a:ext cx="4116388" cy="69822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RICARDO AGUIRRE SOBERÓN</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10" name="AutoShape 3">
            <a:extLst>
              <a:ext uri="{FF2B5EF4-FFF2-40B4-BE49-F238E27FC236}">
                <a16:creationId xmlns:a16="http://schemas.microsoft.com/office/drawing/2014/main" xmlns="" id="{B192025D-D953-431A-9E57-321BAA716A3A}"/>
              </a:ext>
            </a:extLst>
          </p:cNvPr>
          <p:cNvSpPr>
            <a:spLocks noChangeArrowheads="1"/>
          </p:cNvSpPr>
          <p:nvPr/>
        </p:nvSpPr>
        <p:spPr bwMode="auto">
          <a:xfrm>
            <a:off x="6864597" y="5033356"/>
            <a:ext cx="4116388" cy="64344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CAPACITADOR</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JORGE MIGUEL GAMEZ ROBLES</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HMM08</a:t>
            </a:r>
          </a:p>
        </p:txBody>
      </p:sp>
      <p:cxnSp>
        <p:nvCxnSpPr>
          <p:cNvPr id="34" name="Conector recto 33"/>
          <p:cNvCxnSpPr>
            <a:stCxn id="2" idx="2"/>
          </p:cNvCxnSpPr>
          <p:nvPr/>
        </p:nvCxnSpPr>
        <p:spPr>
          <a:xfrm>
            <a:off x="6342435" y="1140817"/>
            <a:ext cx="0" cy="526045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a:stCxn id="4" idx="3"/>
            <a:endCxn id="7" idx="1"/>
          </p:cNvCxnSpPr>
          <p:nvPr/>
        </p:nvCxnSpPr>
        <p:spPr>
          <a:xfrm>
            <a:off x="5771754" y="3071136"/>
            <a:ext cx="11129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a:stCxn id="11" idx="1"/>
          </p:cNvCxnSpPr>
          <p:nvPr/>
        </p:nvCxnSpPr>
        <p:spPr>
          <a:xfrm flipH="1" flipV="1">
            <a:off x="5817599" y="4207695"/>
            <a:ext cx="1052914" cy="52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a:stCxn id="12" idx="3"/>
          </p:cNvCxnSpPr>
          <p:nvPr/>
        </p:nvCxnSpPr>
        <p:spPr>
          <a:xfrm>
            <a:off x="5795963" y="5350570"/>
            <a:ext cx="10745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Conector recto 47"/>
          <p:cNvCxnSpPr>
            <a:cxnSpLocks/>
          </p:cNvCxnSpPr>
          <p:nvPr/>
        </p:nvCxnSpPr>
        <p:spPr>
          <a:xfrm>
            <a:off x="5868417" y="6401265"/>
            <a:ext cx="4740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Conector recto 49"/>
          <p:cNvCxnSpPr>
            <a:stCxn id="5" idx="3"/>
          </p:cNvCxnSpPr>
          <p:nvPr/>
        </p:nvCxnSpPr>
        <p:spPr>
          <a:xfrm flipV="1">
            <a:off x="3759405" y="1787923"/>
            <a:ext cx="2583031"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3"/>
          <a:stretch>
            <a:fillRect/>
          </a:stretch>
        </p:blipFill>
        <p:spPr>
          <a:xfrm>
            <a:off x="9297099" y="100204"/>
            <a:ext cx="2481287" cy="411515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8" y="1584227"/>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COORDINADOR DEL CIEDH</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 MTRA. LEONOR ADRIANA GOMEZ BARREIRO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HMMS04</a:t>
            </a:r>
          </a:p>
        </p:txBody>
      </p:sp>
      <p:cxnSp>
        <p:nvCxnSpPr>
          <p:cNvPr id="3" name="Conector recto 2">
            <a:extLst>
              <a:ext uri="{FF2B5EF4-FFF2-40B4-BE49-F238E27FC236}">
                <a16:creationId xmlns:a16="http://schemas.microsoft.com/office/drawing/2014/main" xmlns="" id="{8583A5D2-B8F5-44BA-BC14-AF07F17FFD3A}"/>
              </a:ext>
            </a:extLst>
          </p:cNvPr>
          <p:cNvCxnSpPr>
            <a:cxnSpLocks/>
          </p:cNvCxnSpPr>
          <p:nvPr/>
        </p:nvCxnSpPr>
        <p:spPr>
          <a:xfrm>
            <a:off x="6300465" y="2811215"/>
            <a:ext cx="0" cy="1077267"/>
          </a:xfrm>
          <a:prstGeom prst="line">
            <a:avLst/>
          </a:prstGeom>
          <a:ln w="38100"/>
        </p:spPr>
        <p:style>
          <a:lnRef idx="1">
            <a:schemeClr val="dk1"/>
          </a:lnRef>
          <a:fillRef idx="0">
            <a:schemeClr val="dk1"/>
          </a:fillRef>
          <a:effectRef idx="0">
            <a:schemeClr val="dk1"/>
          </a:effectRef>
          <a:fontRef idx="minor">
            <a:schemeClr val="tx1"/>
          </a:fontRef>
        </p:style>
      </p:cxnSp>
      <p:pic>
        <p:nvPicPr>
          <p:cNvPr id="2" name="Imagen 1"/>
          <p:cNvPicPr>
            <a:picLocks noChangeAspect="1"/>
          </p:cNvPicPr>
          <p:nvPr/>
        </p:nvPicPr>
        <p:blipFill>
          <a:blip r:embed="rId2"/>
          <a:stretch>
            <a:fillRect/>
          </a:stretch>
        </p:blipFill>
        <p:spPr>
          <a:xfrm>
            <a:off x="9252793" y="140141"/>
            <a:ext cx="2481287" cy="4115157"/>
          </a:xfrm>
          <a:prstGeom prst="rect">
            <a:avLst/>
          </a:prstGeom>
        </p:spPr>
      </p:pic>
      <p:cxnSp>
        <p:nvCxnSpPr>
          <p:cNvPr id="13" name="Conector recto 12">
            <a:extLst>
              <a:ext uri="{FF2B5EF4-FFF2-40B4-BE49-F238E27FC236}">
                <a16:creationId xmlns:a16="http://schemas.microsoft.com/office/drawing/2014/main" xmlns="" id="{AC6C9D56-CB4B-4248-B1A5-F2591832FF91}"/>
              </a:ext>
            </a:extLst>
          </p:cNvPr>
          <p:cNvCxnSpPr/>
          <p:nvPr/>
        </p:nvCxnSpPr>
        <p:spPr>
          <a:xfrm flipV="1">
            <a:off x="4941570" y="3888481"/>
            <a:ext cx="2583031"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a:extLst>
              <a:ext uri="{FF2B5EF4-FFF2-40B4-BE49-F238E27FC236}">
                <a16:creationId xmlns:a16="http://schemas.microsoft.com/office/drawing/2014/main" xmlns="" id="{FB11D6EE-DE34-45A5-A77F-0B63E0EC8DCD}"/>
              </a:ext>
            </a:extLst>
          </p:cNvPr>
          <p:cNvSpPr>
            <a:spLocks noChangeArrowheads="1"/>
          </p:cNvSpPr>
          <p:nvPr/>
        </p:nvSpPr>
        <p:spPr bwMode="auto">
          <a:xfrm>
            <a:off x="1463998" y="355307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INVESTIGADOR</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ARLETTE KATIUSKA ZARZAR LEE</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HMM02</a:t>
            </a:r>
          </a:p>
        </p:txBody>
      </p:sp>
      <p:sp>
        <p:nvSpPr>
          <p:cNvPr id="4" name="AutoShape 3">
            <a:extLst>
              <a:ext uri="{FF2B5EF4-FFF2-40B4-BE49-F238E27FC236}">
                <a16:creationId xmlns:a16="http://schemas.microsoft.com/office/drawing/2014/main" xmlns="" id="{72A48FFF-ADB4-40A5-8A34-2D3E491A6E7F}"/>
              </a:ext>
            </a:extLst>
          </p:cNvPr>
          <p:cNvSpPr>
            <a:spLocks noChangeArrowheads="1"/>
          </p:cNvSpPr>
          <p:nvPr/>
        </p:nvSpPr>
        <p:spPr bwMode="auto">
          <a:xfrm>
            <a:off x="7080621" y="3553074"/>
            <a:ext cx="4116388" cy="91739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INVESTIGADOR</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PRIMO EMMANUEL GARCIA GARCIA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4165200" y="1373073"/>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SECRETARÍA TÉCNICA Y </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TITULAR DE LA UNIDAD DE TRANSPARENCIA</a:t>
            </a:r>
          </a:p>
          <a:p>
            <a:pPr algn="ctr" defTabSz="1303685" eaLnBrk="1" fontAlgn="auto" hangingPunct="1">
              <a:spcBef>
                <a:spcPts val="0"/>
              </a:spcBef>
              <a:spcAft>
                <a:spcPts val="0"/>
              </a:spcAft>
              <a:defRPr/>
            </a:pPr>
            <a:r>
              <a:rPr lang="es-ES_tradnl" sz="1399" dirty="0">
                <a:latin typeface="Calibri" pitchFamily="34" charset="0"/>
              </a:rPr>
              <a:t>MTRO. JAIME IVÁN RODRÍGUEZ LOZANO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HMMS02</a:t>
            </a:r>
          </a:p>
        </p:txBody>
      </p:sp>
      <p:cxnSp>
        <p:nvCxnSpPr>
          <p:cNvPr id="9" name="Conector recto 8">
            <a:extLst>
              <a:ext uri="{FF2B5EF4-FFF2-40B4-BE49-F238E27FC236}">
                <a16:creationId xmlns:a16="http://schemas.microsoft.com/office/drawing/2014/main" xmlns="" id="{5BA2741D-A49C-4766-84A5-D2F5B2B830D3}"/>
              </a:ext>
            </a:extLst>
          </p:cNvPr>
          <p:cNvCxnSpPr>
            <a:endCxn id="2" idx="0"/>
          </p:cNvCxnSpPr>
          <p:nvPr/>
        </p:nvCxnSpPr>
        <p:spPr>
          <a:xfrm>
            <a:off x="6223393" y="2655961"/>
            <a:ext cx="1" cy="947473"/>
          </a:xfrm>
          <a:prstGeom prst="line">
            <a:avLst/>
          </a:prstGeom>
          <a:ln w="38100"/>
        </p:spPr>
        <p:style>
          <a:lnRef idx="1">
            <a:schemeClr val="dk1"/>
          </a:lnRef>
          <a:fillRef idx="0">
            <a:schemeClr val="dk1"/>
          </a:fillRef>
          <a:effectRef idx="0">
            <a:schemeClr val="dk1"/>
          </a:effectRef>
          <a:fontRef idx="minor">
            <a:schemeClr val="tx1"/>
          </a:fontRef>
        </p:style>
      </p:cxnSp>
      <p:sp>
        <p:nvSpPr>
          <p:cNvPr id="2" name="AutoShape 3">
            <a:extLst>
              <a:ext uri="{FF2B5EF4-FFF2-40B4-BE49-F238E27FC236}">
                <a16:creationId xmlns:a16="http://schemas.microsoft.com/office/drawing/2014/main" xmlns="" id="{852CB368-54F4-4FDD-9D24-9564DAE7E9F9}"/>
              </a:ext>
            </a:extLst>
          </p:cNvPr>
          <p:cNvSpPr>
            <a:spLocks noChangeArrowheads="1"/>
          </p:cNvSpPr>
          <p:nvPr/>
        </p:nvSpPr>
        <p:spPr bwMode="auto">
          <a:xfrm>
            <a:off x="4356249" y="3603434"/>
            <a:ext cx="3734290"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AUXILIAR TRANSPARENCIA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BEATRIZ LORENA VILLARREAL ALVARADO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a:p>
            <a:pPr algn="ctr" defTabSz="1303685"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pic>
        <p:nvPicPr>
          <p:cNvPr id="11" name="Imagen 10"/>
          <p:cNvPicPr>
            <a:picLocks noChangeAspect="1"/>
          </p:cNvPicPr>
          <p:nvPr/>
        </p:nvPicPr>
        <p:blipFill>
          <a:blip r:embed="rId2"/>
          <a:stretch>
            <a:fillRect/>
          </a:stretch>
        </p:blipFill>
        <p:spPr>
          <a:xfrm>
            <a:off x="9324801" y="144066"/>
            <a:ext cx="2481287" cy="4115157"/>
          </a:xfrm>
          <a:prstGeom prst="rect">
            <a:avLst/>
          </a:prstGeom>
        </p:spPr>
      </p:pic>
    </p:spTree>
    <p:extLst>
      <p:ext uri="{BB962C8B-B14F-4D97-AF65-F5344CB8AC3E}">
        <p14:creationId xmlns:p14="http://schemas.microsoft.com/office/powerpoint/2010/main" val="336065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9972873" y="144066"/>
            <a:ext cx="1672692" cy="2936117"/>
          </a:xfrm>
          <a:prstGeom prst="rect">
            <a:avLst/>
          </a:prstGeom>
        </p:spPr>
      </p:pic>
      <p:sp>
        <p:nvSpPr>
          <p:cNvPr id="12" name="CuadroTexto 11"/>
          <p:cNvSpPr txBox="1"/>
          <p:nvPr/>
        </p:nvSpPr>
        <p:spPr>
          <a:xfrm>
            <a:off x="107777" y="1296194"/>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140225" y="368689"/>
            <a:ext cx="3874591" cy="584775"/>
          </a:xfrm>
          <a:prstGeom prst="rect">
            <a:avLst/>
          </a:prstGeom>
          <a:noFill/>
        </p:spPr>
        <p:txBody>
          <a:bodyPr wrap="square" rtlCol="0">
            <a:spAutoFit/>
          </a:bodyPr>
          <a:lstStyle/>
          <a:p>
            <a:r>
              <a:rPr lang="es-ES" sz="3200" dirty="0">
                <a:latin typeface="Baskerville Old Face" panose="02020602080505020303" pitchFamily="18" charset="0"/>
                <a:ea typeface="Batang" panose="02030600000101010101" pitchFamily="18" charset="-127"/>
              </a:rPr>
              <a:t>P R E S I D E N T E</a:t>
            </a:r>
          </a:p>
        </p:txBody>
      </p:sp>
    </p:spTree>
    <p:extLst>
      <p:ext uri="{BB962C8B-B14F-4D97-AF65-F5344CB8AC3E}">
        <p14:creationId xmlns:p14="http://schemas.microsoft.com/office/powerpoint/2010/main" val="10916500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CuadroTexto 4"/>
          <p:cNvSpPr txBox="1"/>
          <p:nvPr/>
        </p:nvSpPr>
        <p:spPr>
          <a:xfrm>
            <a:off x="1115890" y="2232300"/>
            <a:ext cx="10081120" cy="3659143"/>
          </a:xfrm>
          <a:prstGeom prst="rect">
            <a:avLst/>
          </a:prstGeom>
          <a:noFill/>
        </p:spPr>
        <p:txBody>
          <a:bodyPr wrap="square" rtlCol="0">
            <a:spAutoFit/>
          </a:bodyPr>
          <a:lstStyle/>
          <a:p>
            <a:pPr algn="just">
              <a:lnSpc>
                <a:spcPct val="150000"/>
              </a:lnSpc>
            </a:pPr>
            <a:r>
              <a:rPr lang="es-ES" sz="12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3078108" y="432098"/>
            <a:ext cx="6156684" cy="569387"/>
          </a:xfrm>
          <a:prstGeom prst="rect">
            <a:avLst/>
          </a:prstGeom>
          <a:noFill/>
        </p:spPr>
        <p:txBody>
          <a:bodyPr wrap="square" rtlCol="0">
            <a:spAutoFit/>
          </a:bodyPr>
          <a:lstStyle/>
          <a:p>
            <a:r>
              <a:rPr lang="es-ES" dirty="0">
                <a:latin typeface="Baskerville Old Face" panose="02020602080505020303" pitchFamily="18" charset="0"/>
              </a:rPr>
              <a:t>V I S I T A D O R   G E N E R A L</a:t>
            </a:r>
          </a:p>
        </p:txBody>
      </p:sp>
      <p:pic>
        <p:nvPicPr>
          <p:cNvPr id="2" name="Imagen 1"/>
          <p:cNvPicPr>
            <a:picLocks noChangeAspect="1"/>
          </p:cNvPicPr>
          <p:nvPr/>
        </p:nvPicPr>
        <p:blipFill>
          <a:blip r:embed="rId2"/>
          <a:stretch>
            <a:fillRect/>
          </a:stretch>
        </p:blipFill>
        <p:spPr>
          <a:xfrm>
            <a:off x="10116889" y="72058"/>
            <a:ext cx="1670449" cy="2938527"/>
          </a:xfrm>
          <a:prstGeom prst="rect">
            <a:avLst/>
          </a:prstGeom>
        </p:spPr>
      </p:pic>
    </p:spTree>
    <p:extLst>
      <p:ext uri="{BB962C8B-B14F-4D97-AF65-F5344CB8AC3E}">
        <p14:creationId xmlns:p14="http://schemas.microsoft.com/office/powerpoint/2010/main" val="18785881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2"/>
            <a:ext cx="11017224" cy="5044138"/>
          </a:xfrm>
          <a:prstGeom prst="rect">
            <a:avLst/>
          </a:prstGeom>
          <a:noFill/>
        </p:spPr>
        <p:txBody>
          <a:bodyPr wrap="square" rtlCol="0">
            <a:spAutoFit/>
          </a:bodyPr>
          <a:lstStyle/>
          <a:p>
            <a:pPr algn="just">
              <a:lnSpc>
                <a:spcPct val="150000"/>
              </a:lnSpc>
            </a:pPr>
            <a:r>
              <a:rPr lang="es-ES" sz="12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5" name="CuadroTexto 4"/>
          <p:cNvSpPr txBox="1"/>
          <p:nvPr/>
        </p:nvSpPr>
        <p:spPr>
          <a:xfrm>
            <a:off x="2916089" y="432101"/>
            <a:ext cx="6444716" cy="569387"/>
          </a:xfrm>
          <a:prstGeom prst="rect">
            <a:avLst/>
          </a:prstGeom>
          <a:noFill/>
        </p:spPr>
        <p:txBody>
          <a:bodyPr wrap="square" rtlCol="0">
            <a:spAutoFit/>
          </a:bodyPr>
          <a:lstStyle/>
          <a:p>
            <a:r>
              <a:rPr lang="es-ES" dirty="0">
                <a:latin typeface="Baskerville Old Face" panose="02020602080505020303" pitchFamily="18" charset="0"/>
              </a:rPr>
              <a:t>D I R E C T O R   G E N E R A L</a:t>
            </a:r>
          </a:p>
        </p:txBody>
      </p:sp>
      <p:pic>
        <p:nvPicPr>
          <p:cNvPr id="3" name="Imagen 2"/>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1771276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9"/>
            <a:ext cx="11017224" cy="3105145"/>
          </a:xfrm>
          <a:prstGeom prst="rect">
            <a:avLst/>
          </a:prstGeom>
          <a:noFill/>
        </p:spPr>
        <p:txBody>
          <a:bodyPr wrap="square" rtlCol="0">
            <a:spAutoFit/>
          </a:bodyPr>
          <a:lstStyle/>
          <a:p>
            <a:pPr algn="just">
              <a:lnSpc>
                <a:spcPct val="150000"/>
              </a:lnSpc>
            </a:pPr>
            <a:r>
              <a:rPr lang="es-ES" sz="12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2988097" y="515805"/>
            <a:ext cx="6840760" cy="569387"/>
          </a:xfrm>
          <a:prstGeom prst="rect">
            <a:avLst/>
          </a:prstGeom>
          <a:noFill/>
        </p:spPr>
        <p:txBody>
          <a:bodyPr wrap="square" rtlCol="0">
            <a:spAutoFit/>
          </a:bodyPr>
          <a:lstStyle/>
          <a:p>
            <a:r>
              <a:rPr lang="es-ES" dirty="0">
                <a:latin typeface="Baskerville Old Face" panose="02020602080505020303" pitchFamily="18" charset="0"/>
              </a:rPr>
              <a:t>S E C R E T A R I O  T É C N I C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19588304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7"/>
            <a:ext cx="11017224" cy="612155"/>
          </a:xfrm>
          <a:prstGeom prst="rect">
            <a:avLst/>
          </a:prstGeom>
          <a:noFill/>
        </p:spPr>
        <p:txBody>
          <a:bodyPr wrap="square" rtlCol="0">
            <a:spAutoFit/>
          </a:bodyPr>
          <a:lstStyle/>
          <a:p>
            <a:pPr algn="just">
              <a:lnSpc>
                <a:spcPct val="150000"/>
              </a:lnSpc>
            </a:pPr>
            <a:r>
              <a:rPr lang="es-ES" sz="12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2700065" y="360090"/>
            <a:ext cx="6480720" cy="569387"/>
          </a:xfrm>
          <a:prstGeom prst="rect">
            <a:avLst/>
          </a:prstGeom>
          <a:noFill/>
        </p:spPr>
        <p:txBody>
          <a:bodyPr wrap="square" rtlCol="0">
            <a:spAutoFit/>
          </a:bodyPr>
          <a:lstStyle/>
          <a:p>
            <a:r>
              <a:rPr lang="es-ES" dirty="0">
                <a:latin typeface="Baskerville Old Face" panose="02020602080505020303" pitchFamily="18" charset="0"/>
              </a:rPr>
              <a:t>C O N T R A L O R   I N T E R N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0040342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802089" y="324395"/>
            <a:ext cx="4116388" cy="74580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420" eaLnBrk="1" fontAlgn="auto" hangingPunct="1">
              <a:spcBef>
                <a:spcPts val="0"/>
              </a:spcBef>
              <a:spcAft>
                <a:spcPts val="0"/>
              </a:spcAft>
              <a:defRPr/>
            </a:pPr>
            <a:r>
              <a:rPr lang="es-ES" sz="1399" b="1" dirty="0">
                <a:latin typeface="Calibri" pitchFamily="34" charset="0"/>
                <a:hlinkClick r:id="rId2" action="ppaction://hlinksldjump"/>
              </a:rPr>
              <a:t>PRESIDENTE</a:t>
            </a:r>
            <a:endParaRPr lang="es-ES" sz="1399" b="1" dirty="0">
              <a:latin typeface="Calibri" pitchFamily="34" charset="0"/>
            </a:endParaRPr>
          </a:p>
          <a:p>
            <a:pPr algn="ctr" defTabSz="1564420" eaLnBrk="1" fontAlgn="auto" hangingPunct="1">
              <a:spcBef>
                <a:spcPts val="0"/>
              </a:spcBef>
              <a:spcAft>
                <a:spcPts val="0"/>
              </a:spcAft>
              <a:defRPr/>
            </a:pPr>
            <a:r>
              <a:rPr lang="es-ES" sz="1399" dirty="0">
                <a:latin typeface="Calibri" pitchFamily="34" charset="0"/>
              </a:rPr>
              <a:t>DR. HUGO MORALES VALDES</a:t>
            </a:r>
          </a:p>
          <a:p>
            <a:pPr algn="ctr" defTabSz="1564420" eaLnBrk="1" fontAlgn="auto" hangingPunct="1">
              <a:spcBef>
                <a:spcPts val="0"/>
              </a:spcBef>
              <a:spcAft>
                <a:spcPts val="0"/>
              </a:spcAft>
              <a:defRPr/>
            </a:pPr>
            <a:r>
              <a:rPr lang="es-MX" sz="1399" b="1" dirty="0">
                <a:latin typeface="Calibri" pitchFamily="34" charset="0"/>
              </a:rPr>
              <a:t>HMST01</a:t>
            </a:r>
            <a:endParaRPr lang="es-ES" sz="1399" b="1" dirty="0">
              <a:latin typeface="Calibri" pitchFamily="34" charset="0"/>
            </a:endParaRPr>
          </a:p>
        </p:txBody>
      </p:sp>
      <p:sp>
        <p:nvSpPr>
          <p:cNvPr id="18" name="AutoShape 3"/>
          <p:cNvSpPr>
            <a:spLocks noChangeArrowheads="1"/>
          </p:cNvSpPr>
          <p:nvPr/>
        </p:nvSpPr>
        <p:spPr bwMode="auto">
          <a:xfrm>
            <a:off x="3802089" y="1801223"/>
            <a:ext cx="4116388" cy="62736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 sz="1399" b="1" u="sng" dirty="0">
                <a:solidFill>
                  <a:srgbClr val="0000FF"/>
                </a:solidFill>
                <a:latin typeface="Calibri" pitchFamily="34" charset="0"/>
              </a:rPr>
              <a:t>COORDINADOR DEL DESPACHO DE LA PRESIDENCIA</a:t>
            </a:r>
            <a:endParaRPr lang="es-ES_tradnl" sz="1399" b="1" u="sng" dirty="0">
              <a:solidFill>
                <a:srgbClr val="0000FF"/>
              </a:solidFill>
              <a:latin typeface="Calibri"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CARLOS ALONSO RANGEL GAMEZ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HMMS01 </a:t>
            </a:r>
          </a:p>
        </p:txBody>
      </p:sp>
      <p:sp>
        <p:nvSpPr>
          <p:cNvPr id="7" name="AutoShape 3"/>
          <p:cNvSpPr>
            <a:spLocks noChangeArrowheads="1"/>
          </p:cNvSpPr>
          <p:nvPr/>
        </p:nvSpPr>
        <p:spPr bwMode="auto">
          <a:xfrm>
            <a:off x="3924201" y="5565377"/>
            <a:ext cx="4116388" cy="62736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TÉCNICO OPERATIVO</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MARIO ALBERTO CARRANZA SÁNCHEZ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6594998" y="3151946"/>
            <a:ext cx="4481807" cy="743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hlinkClick r:id="rId3" action="ppaction://hlinksldjump"/>
              </a:rPr>
              <a:t>COORDINACIÓN DE SISTEMAS</a:t>
            </a:r>
            <a:endParaRPr lang="es-MX"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OCTAVIO DE JESÚS GOMEZ ESCOBEDO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745820" y="4283923"/>
            <a:ext cx="4481807" cy="743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ASISTENCIA PRESIDENCIA/COORDINACION DEL DESPACHO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DINORAH CASTILLO RIVERA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HPR02</a:t>
            </a:r>
          </a:p>
        </p:txBody>
      </p:sp>
      <p:sp>
        <p:nvSpPr>
          <p:cNvPr id="16" name="AutoShape 3"/>
          <p:cNvSpPr>
            <a:spLocks noChangeArrowheads="1"/>
          </p:cNvSpPr>
          <p:nvPr/>
        </p:nvSpPr>
        <p:spPr bwMode="auto">
          <a:xfrm>
            <a:off x="762351" y="3151946"/>
            <a:ext cx="4481807" cy="7438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MX" sz="1399" b="1" u="sng" dirty="0">
                <a:solidFill>
                  <a:srgbClr val="0000FF"/>
                </a:solidFill>
                <a:latin typeface="Calibri" pitchFamily="34" charset="0"/>
                <a:cs typeface="Arial" panose="020B0604020202020204" pitchFamily="34" charset="0"/>
              </a:rPr>
              <a:t>ASISTENCIA PRESIDENCIA/COORDINACIÓN DEL DESPACHO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 CARMINA MONSERRAT MONTENEGRO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p:txBody>
      </p:sp>
      <p:cxnSp>
        <p:nvCxnSpPr>
          <p:cNvPr id="19" name="Conector recto 18"/>
          <p:cNvCxnSpPr>
            <a:stCxn id="2" idx="2"/>
            <a:endCxn id="18" idx="0"/>
          </p:cNvCxnSpPr>
          <p:nvPr/>
        </p:nvCxnSpPr>
        <p:spPr>
          <a:xfrm>
            <a:off x="5860283" y="1070201"/>
            <a:ext cx="0" cy="73102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Conector recto 20"/>
          <p:cNvCxnSpPr>
            <a:stCxn id="18" idx="2"/>
          </p:cNvCxnSpPr>
          <p:nvPr/>
        </p:nvCxnSpPr>
        <p:spPr>
          <a:xfrm>
            <a:off x="5860283" y="2428588"/>
            <a:ext cx="0" cy="31367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ector recto 22"/>
          <p:cNvCxnSpPr>
            <a:stCxn id="16" idx="3"/>
            <a:endCxn id="12" idx="1"/>
          </p:cNvCxnSpPr>
          <p:nvPr/>
        </p:nvCxnSpPr>
        <p:spPr>
          <a:xfrm>
            <a:off x="5244159" y="3523863"/>
            <a:ext cx="135084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Conector recto 32"/>
          <p:cNvCxnSpPr/>
          <p:nvPr/>
        </p:nvCxnSpPr>
        <p:spPr>
          <a:xfrm flipH="1">
            <a:off x="5244154" y="4680570"/>
            <a:ext cx="6161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4"/>
          <a:stretch>
            <a:fillRect/>
          </a:stretch>
        </p:blipFill>
        <p:spPr>
          <a:xfrm>
            <a:off x="9330232" y="168766"/>
            <a:ext cx="2481287" cy="4115157"/>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42"/>
            <a:ext cx="11017224" cy="1443152"/>
          </a:xfrm>
          <a:prstGeom prst="rect">
            <a:avLst/>
          </a:prstGeom>
          <a:noFill/>
        </p:spPr>
        <p:txBody>
          <a:bodyPr wrap="square" rtlCol="0">
            <a:spAutoFit/>
          </a:bodyPr>
          <a:lstStyle/>
          <a:p>
            <a:pPr algn="just">
              <a:lnSpc>
                <a:spcPct val="150000"/>
              </a:lnSpc>
            </a:pPr>
            <a:r>
              <a:rPr lang="es-ES" sz="12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2015989" y="504106"/>
            <a:ext cx="7632848" cy="569387"/>
          </a:xfrm>
          <a:prstGeom prst="rect">
            <a:avLst/>
          </a:prstGeom>
          <a:noFill/>
        </p:spPr>
        <p:txBody>
          <a:bodyPr wrap="square" rtlCol="0">
            <a:spAutoFit/>
          </a:bodyPr>
          <a:lstStyle/>
          <a:p>
            <a:r>
              <a:rPr lang="es-ES" dirty="0">
                <a:latin typeface="Baskerville Old Face" panose="02020602080505020303" pitchFamily="18" charset="0"/>
              </a:rPr>
              <a:t>C O O R D I N A D O R   J U R Í D I C O</a:t>
            </a:r>
          </a:p>
        </p:txBody>
      </p:sp>
      <p:pic>
        <p:nvPicPr>
          <p:cNvPr id="2" name="Imagen 1"/>
          <p:cNvPicPr>
            <a:picLocks noChangeAspect="1"/>
          </p:cNvPicPr>
          <p:nvPr/>
        </p:nvPicPr>
        <p:blipFill>
          <a:blip r:embed="rId2"/>
          <a:stretch>
            <a:fillRect/>
          </a:stretch>
        </p:blipFill>
        <p:spPr>
          <a:xfrm>
            <a:off x="10116889" y="157867"/>
            <a:ext cx="1670449" cy="2938527"/>
          </a:xfrm>
          <a:prstGeom prst="rect">
            <a:avLst/>
          </a:prstGeom>
        </p:spPr>
      </p:pic>
    </p:spTree>
    <p:extLst>
      <p:ext uri="{BB962C8B-B14F-4D97-AF65-F5344CB8AC3E}">
        <p14:creationId xmlns:p14="http://schemas.microsoft.com/office/powerpoint/2010/main" val="6366560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736354"/>
            <a:ext cx="11017224" cy="1384995"/>
          </a:xfrm>
          <a:prstGeom prst="rect">
            <a:avLst/>
          </a:prstGeom>
          <a:noFill/>
        </p:spPr>
        <p:txBody>
          <a:bodyPr wrap="square" rtlCol="0">
            <a:spAutoFit/>
          </a:bodyPr>
          <a:lstStyle/>
          <a:p>
            <a:pPr algn="just">
              <a:spcAft>
                <a:spcPts val="0"/>
              </a:spcAft>
            </a:pPr>
            <a:r>
              <a:rPr lang="es-ES" sz="12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200" dirty="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200" dirty="0"/>
              <a:t>IX. Realizar las compras de insumos necesarios para la buena y eficaz marcha de la Comisión.</a:t>
            </a:r>
          </a:p>
        </p:txBody>
      </p:sp>
      <p:sp>
        <p:nvSpPr>
          <p:cNvPr id="3" name="CuadroTexto 2"/>
          <p:cNvSpPr txBox="1"/>
          <p:nvPr/>
        </p:nvSpPr>
        <p:spPr>
          <a:xfrm>
            <a:off x="755849" y="504106"/>
            <a:ext cx="9361040" cy="569387"/>
          </a:xfrm>
          <a:prstGeom prst="rect">
            <a:avLst/>
          </a:prstGeom>
          <a:noFill/>
        </p:spPr>
        <p:txBody>
          <a:bodyPr wrap="square" rtlCol="0">
            <a:spAutoFit/>
          </a:bodyPr>
          <a:lstStyle/>
          <a:p>
            <a:r>
              <a:rPr lang="es-ES" dirty="0">
                <a:latin typeface="Baskerville Old Face" panose="02020602080505020303" pitchFamily="18" charset="0"/>
              </a:rPr>
              <a:t>C O O R D I N A D O R   A D M I N I S T R A T I V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a:t>.</a:t>
            </a:r>
          </a:p>
        </p:txBody>
      </p:sp>
      <p:sp>
        <p:nvSpPr>
          <p:cNvPr id="3" name="CuadroTexto 2"/>
          <p:cNvSpPr txBox="1"/>
          <p:nvPr/>
        </p:nvSpPr>
        <p:spPr>
          <a:xfrm>
            <a:off x="3060105" y="504106"/>
            <a:ext cx="6480720" cy="569387"/>
          </a:xfrm>
          <a:prstGeom prst="rect">
            <a:avLst/>
          </a:prstGeom>
          <a:noFill/>
        </p:spPr>
        <p:txBody>
          <a:bodyPr wrap="square" rtlCol="0">
            <a:spAutoFit/>
          </a:bodyPr>
          <a:lstStyle/>
          <a:p>
            <a:r>
              <a:rPr lang="es-ES" dirty="0">
                <a:latin typeface="Baskerville Old Face" panose="02020602080505020303" pitchFamily="18" charset="0"/>
              </a:rPr>
              <a:t>R E C U R S O S  H U M A N O S</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40"/>
            <a:ext cx="11017224" cy="1015663"/>
          </a:xfrm>
          <a:prstGeom prst="rect">
            <a:avLst/>
          </a:prstGeom>
          <a:noFill/>
        </p:spPr>
        <p:txBody>
          <a:bodyPr wrap="square" rtlCol="0">
            <a:spAutoFit/>
          </a:bodyPr>
          <a:lstStyle/>
          <a:p>
            <a:pPr algn="just">
              <a:spcAft>
                <a:spcPts val="0"/>
              </a:spcAft>
            </a:pPr>
            <a:r>
              <a:rPr lang="es-ES" sz="12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a:t>
            </a:r>
            <a:r>
              <a:rPr lang="es-MX" sz="1200" dirty="0">
                <a:latin typeface="Arial"/>
                <a:ea typeface="Calibri"/>
                <a:cs typeface="Times New Roman"/>
              </a:rPr>
              <a:t>. VI. Establecer mecanismos, medidas y acciones de racionalidad, austeridad y disciplina presupuestal. </a:t>
            </a:r>
            <a:r>
              <a:rPr lang="es-ES" sz="1200" dirty="0"/>
              <a:t>IX. Realizar las compras de insumos necesarios para la buena y eficaz marcha de la Comisión.</a:t>
            </a:r>
          </a:p>
        </p:txBody>
      </p:sp>
      <p:sp>
        <p:nvSpPr>
          <p:cNvPr id="3" name="CuadroTexto 2"/>
          <p:cNvSpPr txBox="1"/>
          <p:nvPr/>
        </p:nvSpPr>
        <p:spPr>
          <a:xfrm>
            <a:off x="2340025" y="585311"/>
            <a:ext cx="7920880" cy="584775"/>
          </a:xfrm>
          <a:prstGeom prst="rect">
            <a:avLst/>
          </a:prstGeom>
          <a:noFill/>
        </p:spPr>
        <p:txBody>
          <a:bodyPr wrap="square" rtlCol="0">
            <a:spAutoFit/>
          </a:bodyPr>
          <a:lstStyle/>
          <a:p>
            <a:r>
              <a:rPr lang="es-ES" dirty="0">
                <a:latin typeface="Baskerville Old Face" panose="02020602080505020303" pitchFamily="18" charset="0"/>
              </a:rPr>
              <a:t>R E C U R S O S   M A T E R I A L E S</a:t>
            </a:r>
          </a:p>
        </p:txBody>
      </p:sp>
      <p:pic>
        <p:nvPicPr>
          <p:cNvPr id="4" name="Imagen 3"/>
          <p:cNvPicPr>
            <a:picLocks noChangeAspect="1"/>
          </p:cNvPicPr>
          <p:nvPr/>
        </p:nvPicPr>
        <p:blipFill>
          <a:blip r:embed="rId2"/>
          <a:stretch>
            <a:fillRect/>
          </a:stretch>
        </p:blipFill>
        <p:spPr>
          <a:xfrm>
            <a:off x="10116889" y="216074"/>
            <a:ext cx="1670449" cy="2938527"/>
          </a:xfrm>
          <a:prstGeom prst="rect">
            <a:avLst/>
          </a:prstGeom>
        </p:spPr>
      </p:pic>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40"/>
            <a:ext cx="11017224" cy="738664"/>
          </a:xfrm>
          <a:prstGeom prst="rect">
            <a:avLst/>
          </a:prstGeom>
          <a:noFill/>
        </p:spPr>
        <p:txBody>
          <a:bodyPr wrap="square" rtlCol="0">
            <a:spAutoFit/>
          </a:bodyPr>
          <a:lstStyle/>
          <a:p>
            <a:pPr algn="just">
              <a:spcAft>
                <a:spcPts val="0"/>
              </a:spcAft>
            </a:pPr>
            <a:r>
              <a:rPr lang="es-ES" sz="1400" dirty="0"/>
              <a:t>ARTÍCULO 59.- El coordinador administrativo tendrá las siguientes funciones:  I. Atender las necesidades administrativas de los diferentes órganos de la Comisión, de conformidad con los lineamientos generales. </a:t>
            </a:r>
            <a:r>
              <a:rPr lang="es-MX" sz="1400" dirty="0">
                <a:latin typeface="Arial"/>
                <a:ea typeface="Calibri"/>
                <a:cs typeface="Times New Roman"/>
              </a:rPr>
              <a:t>VI. Establecer mecanismos, medidas y acciones de racionalidad, austeridad y disciplina presupuestal. </a:t>
            </a:r>
            <a:endParaRPr lang="es-ES" sz="1400" dirty="0"/>
          </a:p>
        </p:txBody>
      </p:sp>
      <p:sp>
        <p:nvSpPr>
          <p:cNvPr id="3" name="CuadroTexto 2"/>
          <p:cNvSpPr txBox="1"/>
          <p:nvPr/>
        </p:nvSpPr>
        <p:spPr>
          <a:xfrm>
            <a:off x="2051993" y="504106"/>
            <a:ext cx="7560840" cy="569387"/>
          </a:xfrm>
          <a:prstGeom prst="rect">
            <a:avLst/>
          </a:prstGeom>
          <a:noFill/>
        </p:spPr>
        <p:txBody>
          <a:bodyPr wrap="square" rtlCol="0">
            <a:spAutoFit/>
          </a:bodyPr>
          <a:lstStyle/>
          <a:p>
            <a:r>
              <a:rPr lang="es-ES" dirty="0">
                <a:latin typeface="Baskerville Old Face" panose="02020602080505020303" pitchFamily="18" charset="0"/>
              </a:rPr>
              <a:t>R E C U R S O S   F I N A N C I E R O S</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224186"/>
            <a:ext cx="11017224" cy="5875134"/>
          </a:xfrm>
          <a:prstGeom prst="rect">
            <a:avLst/>
          </a:prstGeom>
          <a:noFill/>
        </p:spPr>
        <p:txBody>
          <a:bodyPr wrap="square" rtlCol="0">
            <a:spAutoFit/>
          </a:bodyPr>
          <a:lstStyle/>
          <a:p>
            <a:pPr algn="just">
              <a:lnSpc>
                <a:spcPct val="150000"/>
              </a:lnSpc>
            </a:pPr>
            <a:r>
              <a:rPr lang="es-ES" sz="1200" dirty="0"/>
              <a:t>ARTÍCULO 50.- El Consejo tiene las siguientes atribuciones:  </a:t>
            </a:r>
          </a:p>
          <a:p>
            <a:pPr algn="just">
              <a:lnSpc>
                <a:spcPct val="150000"/>
              </a:lnSpc>
            </a:pPr>
            <a:r>
              <a:rPr lang="es-ES" sz="1200" dirty="0"/>
              <a:t>a. Establecer los lineamientos generales para el funcionamiento de la Comisión;  </a:t>
            </a:r>
          </a:p>
          <a:p>
            <a:pPr algn="just">
              <a:lnSpc>
                <a:spcPct val="150000"/>
              </a:lnSpc>
            </a:pPr>
            <a:r>
              <a:rPr lang="es-ES" sz="1200" dirty="0"/>
              <a:t>b. Aprobar y expedir el reglamento interior de la Comisión, así como todas aquellas otras disposiciones que sean necesarias para su funcionamiento;  </a:t>
            </a:r>
          </a:p>
          <a:p>
            <a:pPr algn="just">
              <a:lnSpc>
                <a:spcPct val="150000"/>
              </a:lnSpc>
            </a:pPr>
            <a:r>
              <a:rPr lang="es-ES" sz="12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200" dirty="0"/>
              <a:t>c. Conocer y aprobar, previamente a su publicación, el informe que deberá formular anualmente el Presidente, para dar a conocer las actividades de la Comisión;  </a:t>
            </a:r>
          </a:p>
          <a:p>
            <a:pPr algn="just">
              <a:lnSpc>
                <a:spcPct val="150000"/>
              </a:lnSpc>
            </a:pPr>
            <a:r>
              <a:rPr lang="es-ES" sz="1200" dirty="0"/>
              <a:t>d. Conocer de las propuestas de recomendación que someta a su consideración el Presidente;  </a:t>
            </a:r>
          </a:p>
          <a:p>
            <a:pPr algn="just">
              <a:lnSpc>
                <a:spcPct val="150000"/>
              </a:lnSpc>
            </a:pPr>
            <a:r>
              <a:rPr lang="es-ES" sz="1200" dirty="0"/>
              <a:t>e. Pedir información adicional sobre los asuntos que se encuentren en trámite o hayan sido resueltos por la Comisión;  </a:t>
            </a:r>
          </a:p>
          <a:p>
            <a:pPr algn="just">
              <a:lnSpc>
                <a:spcPct val="150000"/>
              </a:lnSpc>
            </a:pPr>
            <a:r>
              <a:rPr lang="es-ES" sz="1200" dirty="0"/>
              <a:t>(REFORMADO, P.O. 12 DE ABRIL DE 2013) f. Conocer el informe del Presidente, respecto al ejercicio presupuestal anual;  </a:t>
            </a:r>
          </a:p>
          <a:p>
            <a:pPr algn="just">
              <a:lnSpc>
                <a:spcPct val="150000"/>
              </a:lnSpc>
            </a:pPr>
            <a:r>
              <a:rPr lang="es-ES" sz="1200" dirty="0"/>
              <a:t>g. Aprobar el establecimiento y operación de las Visitadurías de la Comisión;  </a:t>
            </a:r>
          </a:p>
          <a:p>
            <a:pPr algn="just">
              <a:lnSpc>
                <a:spcPct val="150000"/>
              </a:lnSpc>
            </a:pPr>
            <a:r>
              <a:rPr lang="es-ES" sz="1200" dirty="0"/>
              <a:t>h. Aprobar la designación del Contralor, a propuesta del Presidente;  </a:t>
            </a:r>
          </a:p>
          <a:p>
            <a:pPr algn="just">
              <a:lnSpc>
                <a:spcPct val="150000"/>
              </a:lnSpc>
            </a:pPr>
            <a:r>
              <a:rPr lang="es-ES" sz="1200" dirty="0"/>
              <a:t>i. Acordar el funcionamiento e integración de las comisiones del Consejo;  </a:t>
            </a:r>
          </a:p>
          <a:p>
            <a:pPr algn="just">
              <a:lnSpc>
                <a:spcPct val="150000"/>
              </a:lnSpc>
            </a:pPr>
            <a:r>
              <a:rPr lang="es-ES" sz="1200" dirty="0"/>
              <a:t>j. Aprobar el Estatuto del Servicio Profesional de Carrera y el Código de Ética de la Comisión.   </a:t>
            </a:r>
          </a:p>
          <a:p>
            <a:pPr algn="just">
              <a:lnSpc>
                <a:spcPct val="150000"/>
              </a:lnSpc>
            </a:pPr>
            <a:r>
              <a:rPr lang="es-ES" sz="12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2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200" dirty="0"/>
              <a:t>k. Las demás que le confiera esta ley, el reglamento de la misma y demás disposiciones aplicables. </a:t>
            </a:r>
          </a:p>
        </p:txBody>
      </p:sp>
      <p:sp>
        <p:nvSpPr>
          <p:cNvPr id="3" name="CuadroTexto 2"/>
          <p:cNvSpPr txBox="1"/>
          <p:nvPr/>
        </p:nvSpPr>
        <p:spPr>
          <a:xfrm>
            <a:off x="2484041" y="432099"/>
            <a:ext cx="6984776" cy="569387"/>
          </a:xfrm>
          <a:prstGeom prst="rect">
            <a:avLst/>
          </a:prstGeom>
          <a:noFill/>
        </p:spPr>
        <p:txBody>
          <a:bodyPr wrap="square" rtlCol="0">
            <a:spAutoFit/>
          </a:bodyPr>
          <a:lstStyle/>
          <a:p>
            <a:r>
              <a:rPr lang="es-ES" dirty="0">
                <a:latin typeface="Baskerville Old Face" panose="02020602080505020303" pitchFamily="18" charset="0"/>
              </a:rPr>
              <a:t>C O N S E J O   C O N S U L T I V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9581409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7"/>
            <a:ext cx="11017224" cy="3936142"/>
          </a:xfrm>
          <a:prstGeom prst="rect">
            <a:avLst/>
          </a:prstGeom>
          <a:noFill/>
        </p:spPr>
        <p:txBody>
          <a:bodyPr wrap="square" rtlCol="0">
            <a:spAutoFit/>
          </a:bodyPr>
          <a:lstStyle/>
          <a:p>
            <a:pPr algn="just">
              <a:lnSpc>
                <a:spcPct val="150000"/>
              </a:lnSpc>
            </a:pPr>
            <a:r>
              <a:rPr lang="es-ES" sz="12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1763961" y="421319"/>
            <a:ext cx="7632848" cy="1046440"/>
          </a:xfrm>
          <a:prstGeom prst="rect">
            <a:avLst/>
          </a:prstGeom>
          <a:noFill/>
        </p:spPr>
        <p:txBody>
          <a:bodyPr wrap="square" rtlCol="0">
            <a:spAutoFit/>
          </a:bodyPr>
          <a:lstStyle/>
          <a:p>
            <a:pPr algn="ctr"/>
            <a:r>
              <a:rPr lang="es-ES" dirty="0">
                <a:latin typeface="Baskerville Old Face" panose="02020602080505020303" pitchFamily="18" charset="0"/>
              </a:rPr>
              <a:t>V IS I T A D U R Í A   R E G I O N A L   E   I T I N E RA N T E</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6208680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9"/>
            <a:ext cx="11017224" cy="2828147"/>
          </a:xfrm>
          <a:prstGeom prst="rect">
            <a:avLst/>
          </a:prstGeom>
          <a:noFill/>
        </p:spPr>
        <p:txBody>
          <a:bodyPr wrap="square" rtlCol="0">
            <a:spAutoFit/>
          </a:bodyPr>
          <a:lstStyle/>
          <a:p>
            <a:pPr algn="just">
              <a:lnSpc>
                <a:spcPct val="150000"/>
              </a:lnSpc>
            </a:pPr>
            <a:r>
              <a:rPr lang="es-ES" sz="1200" dirty="0"/>
              <a:t>ARTÍCULO 49.- Los Visitadores Adjuntos tendrán las siguientes funciones:  </a:t>
            </a:r>
          </a:p>
          <a:p>
            <a:pPr algn="just">
              <a:lnSpc>
                <a:spcPct val="150000"/>
              </a:lnSpc>
            </a:pPr>
            <a:r>
              <a:rPr lang="es-ES" sz="1200" dirty="0"/>
              <a:t>I. Recibir las quejas presentadas por los afectados, sus representantes o los denunciantes;  </a:t>
            </a:r>
          </a:p>
          <a:p>
            <a:pPr algn="just">
              <a:lnSpc>
                <a:spcPct val="150000"/>
              </a:lnSpc>
            </a:pPr>
            <a:r>
              <a:rPr lang="es-ES" sz="12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200" dirty="0"/>
              <a:t>III. Proporcionar información o asesoría a las personas que lo soliciten, respecto a los medios de defensa de los derechos humanos;  </a:t>
            </a:r>
          </a:p>
          <a:p>
            <a:pPr algn="just">
              <a:lnSpc>
                <a:spcPct val="150000"/>
              </a:lnSpc>
            </a:pPr>
            <a:r>
              <a:rPr lang="es-ES" sz="1200" dirty="0"/>
              <a:t>IV. Recibir y desahogar las pruebas ofrecidas por las partes y efectuar las inspecciones o investigaciones que se estimen pertinentes para la obtención de la verdad de los hechos;  </a:t>
            </a:r>
          </a:p>
          <a:p>
            <a:pPr algn="just">
              <a:lnSpc>
                <a:spcPct val="150000"/>
              </a:lnSpc>
            </a:pPr>
            <a:r>
              <a:rPr lang="es-ES" sz="1200" dirty="0"/>
              <a:t>V. Auxiliar al Visitador Regional en la formulación de recomendaciones y acuerdos de no responsabilidad;  </a:t>
            </a:r>
          </a:p>
          <a:p>
            <a:pPr algn="just">
              <a:lnSpc>
                <a:spcPct val="150000"/>
              </a:lnSpc>
            </a:pPr>
            <a:r>
              <a:rPr lang="es-ES" sz="1200" dirty="0"/>
              <a:t>VI. Auxiliar en la ejecución de los programas preventivos en materia de derechos humanos, participando en su estudio, divulgación y promoción.  </a:t>
            </a:r>
          </a:p>
          <a:p>
            <a:pPr algn="just">
              <a:lnSpc>
                <a:spcPct val="150000"/>
              </a:lnSpc>
            </a:pPr>
            <a:r>
              <a:rPr lang="es-ES" sz="1200" dirty="0"/>
              <a:t>VII. Las demás que le sean asignadas por el Visitador General, o encomendadas por el Presidente. </a:t>
            </a:r>
          </a:p>
        </p:txBody>
      </p:sp>
      <p:sp>
        <p:nvSpPr>
          <p:cNvPr id="3" name="CuadroTexto 2"/>
          <p:cNvSpPr txBox="1"/>
          <p:nvPr/>
        </p:nvSpPr>
        <p:spPr>
          <a:xfrm>
            <a:off x="2880086" y="584499"/>
            <a:ext cx="6048672" cy="569387"/>
          </a:xfrm>
          <a:prstGeom prst="rect">
            <a:avLst/>
          </a:prstGeom>
          <a:noFill/>
        </p:spPr>
        <p:txBody>
          <a:bodyPr wrap="square" rtlCol="0">
            <a:spAutoFit/>
          </a:bodyPr>
          <a:lstStyle/>
          <a:p>
            <a:r>
              <a:rPr lang="es-ES" dirty="0">
                <a:latin typeface="Baskerville Old Face" panose="02020602080505020303" pitchFamily="18" charset="0"/>
              </a:rPr>
              <a:t>V I S I T A D O R   A D J U N T O</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1635738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376314"/>
            <a:ext cx="11017224" cy="3936142"/>
          </a:xfrm>
          <a:prstGeom prst="rect">
            <a:avLst/>
          </a:prstGeom>
          <a:noFill/>
        </p:spPr>
        <p:txBody>
          <a:bodyPr wrap="square" rtlCol="0">
            <a:spAutoFit/>
          </a:bodyPr>
          <a:lstStyle/>
          <a:p>
            <a:pPr algn="just">
              <a:lnSpc>
                <a:spcPct val="150000"/>
              </a:lnSpc>
            </a:pPr>
            <a:r>
              <a:rPr lang="es-ES" sz="1200" dirty="0"/>
              <a:t>ARTÍCULO 60 TER.- El Centro de Investigación y Estudios de Derechos Humanos tendrá las siguientes atribuciones:  </a:t>
            </a:r>
          </a:p>
          <a:p>
            <a:pPr algn="just">
              <a:lnSpc>
                <a:spcPct val="150000"/>
              </a:lnSpc>
            </a:pPr>
            <a:r>
              <a:rPr lang="es-ES" sz="1200" dirty="0"/>
              <a:t>I. Realizar investigación académica e interdisciplinaria en materia de derechos humanos;  </a:t>
            </a:r>
          </a:p>
          <a:p>
            <a:pPr algn="just">
              <a:lnSpc>
                <a:spcPct val="150000"/>
              </a:lnSpc>
            </a:pPr>
            <a:r>
              <a:rPr lang="es-ES" sz="1200" dirty="0"/>
              <a:t>II. Promover el intercambio académico con instituciones nacionales e internacionales;  </a:t>
            </a:r>
          </a:p>
          <a:p>
            <a:pPr algn="just">
              <a:lnSpc>
                <a:spcPct val="150000"/>
              </a:lnSpc>
            </a:pPr>
            <a:r>
              <a:rPr lang="es-ES" sz="1200" dirty="0"/>
              <a:t>III. Ofrecer programas de formación especializada en relación a los derechos humanos, en colaboración con otros organismos o instituciones académicas en la materia;  </a:t>
            </a:r>
          </a:p>
          <a:p>
            <a:pPr algn="just">
              <a:lnSpc>
                <a:spcPct val="150000"/>
              </a:lnSpc>
            </a:pPr>
            <a:r>
              <a:rPr lang="es-ES" sz="1200" dirty="0"/>
              <a:t>IV. Promover la divulgación académica y facilitar el acceso a la información científica actualizada de los avances en investigación acerca de los derechos humanos; </a:t>
            </a:r>
          </a:p>
          <a:p>
            <a:pPr algn="just">
              <a:lnSpc>
                <a:spcPct val="150000"/>
              </a:lnSpc>
            </a:pPr>
            <a:r>
              <a:rPr lang="es-ES" sz="1200" dirty="0"/>
              <a:t>V.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200" dirty="0"/>
              <a:t>VI. Organizar el material y supervisar la publicación de la Gaceta;  </a:t>
            </a:r>
          </a:p>
          <a:p>
            <a:pPr algn="just">
              <a:lnSpc>
                <a:spcPct val="150000"/>
              </a:lnSpc>
            </a:pPr>
            <a:r>
              <a:rPr lang="es-ES" sz="1200" dirty="0"/>
              <a:t>VII. Programar y coordinar la edición de las publicaciones que realice la Comisión;  </a:t>
            </a:r>
          </a:p>
          <a:p>
            <a:pPr algn="just">
              <a:lnSpc>
                <a:spcPct val="150000"/>
              </a:lnSpc>
            </a:pPr>
            <a:r>
              <a:rPr lang="es-ES" sz="1200" dirty="0"/>
              <a:t>VIII. Realizar la difusión y distribución de las publicaciones de la Comisión;  </a:t>
            </a:r>
          </a:p>
          <a:p>
            <a:pPr algn="just">
              <a:lnSpc>
                <a:spcPct val="150000"/>
              </a:lnSpc>
            </a:pPr>
            <a:r>
              <a:rPr lang="es-ES" sz="1200" dirty="0"/>
              <a:t>IX. Colaborar con las instancias competentes en la elaboración del Informe Anual de Actividades de la Comisión; y  </a:t>
            </a:r>
          </a:p>
          <a:p>
            <a:pPr algn="just">
              <a:lnSpc>
                <a:spcPct val="150000"/>
              </a:lnSpc>
            </a:pPr>
            <a:r>
              <a:rPr lang="es-ES" sz="1200" dirty="0"/>
              <a:t>X. Las demás que le confieran las disposiciones legales, así como aquellas que le asigne el Presidente. </a:t>
            </a:r>
          </a:p>
        </p:txBody>
      </p:sp>
      <p:sp>
        <p:nvSpPr>
          <p:cNvPr id="3" name="CuadroTexto 2"/>
          <p:cNvSpPr txBox="1"/>
          <p:nvPr/>
        </p:nvSpPr>
        <p:spPr>
          <a:xfrm>
            <a:off x="2412033" y="504106"/>
            <a:ext cx="6840760" cy="569387"/>
          </a:xfrm>
          <a:prstGeom prst="rect">
            <a:avLst/>
          </a:prstGeom>
          <a:noFill/>
        </p:spPr>
        <p:txBody>
          <a:bodyPr wrap="square" rtlCol="0">
            <a:spAutoFit/>
          </a:bodyPr>
          <a:lstStyle/>
          <a:p>
            <a:r>
              <a:rPr lang="es-ES" dirty="0">
                <a:latin typeface="Baskerville Old Face" panose="02020602080505020303" pitchFamily="18" charset="0"/>
              </a:rPr>
              <a:t>E N C A R G A D O   D E L   C I E D H</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29990203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9"/>
            <a:ext cx="11017224" cy="2828147"/>
          </a:xfrm>
          <a:prstGeom prst="rect">
            <a:avLst/>
          </a:prstGeom>
          <a:noFill/>
        </p:spPr>
        <p:txBody>
          <a:bodyPr wrap="square" rtlCol="0">
            <a:spAutoFit/>
          </a:bodyPr>
          <a:lstStyle/>
          <a:p>
            <a:pPr algn="just">
              <a:lnSpc>
                <a:spcPct val="150000"/>
              </a:lnSpc>
            </a:pPr>
            <a:r>
              <a:rPr lang="es-ES" sz="1200" dirty="0"/>
              <a:t>ARTÍCULO 49.- Los Visitadores Adjuntos tendrán las siguientes funciones:  </a:t>
            </a:r>
          </a:p>
          <a:p>
            <a:pPr algn="just">
              <a:lnSpc>
                <a:spcPct val="150000"/>
              </a:lnSpc>
            </a:pPr>
            <a:r>
              <a:rPr lang="es-ES" sz="1200" dirty="0"/>
              <a:t>I. Recibir las quejas presentadas por los afectados, sus representantes o los denunciantes;  </a:t>
            </a:r>
          </a:p>
          <a:p>
            <a:pPr algn="just">
              <a:lnSpc>
                <a:spcPct val="150000"/>
              </a:lnSpc>
            </a:pPr>
            <a:r>
              <a:rPr lang="es-ES" sz="12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200" dirty="0"/>
              <a:t>III. Proporcionar información o asesoría a las personas que lo soliciten, respecto a los medios de defensa de los derechos humanos;  </a:t>
            </a:r>
          </a:p>
          <a:p>
            <a:pPr algn="just">
              <a:lnSpc>
                <a:spcPct val="150000"/>
              </a:lnSpc>
            </a:pPr>
            <a:r>
              <a:rPr lang="es-ES" sz="1200" dirty="0"/>
              <a:t>IV. Recibir y desahogar las pruebas ofrecidas por las partes y efectuar las inspecciones o investigaciones que se estimen pertinentes para la obtención de la verdad de los hechos;  </a:t>
            </a:r>
          </a:p>
          <a:p>
            <a:pPr algn="just">
              <a:lnSpc>
                <a:spcPct val="150000"/>
              </a:lnSpc>
            </a:pPr>
            <a:r>
              <a:rPr lang="es-ES" sz="1200" dirty="0"/>
              <a:t>V. Auxiliar al Visitador Regional en la formulación de recomendaciones y acuerdos de no responsabilidad;  </a:t>
            </a:r>
          </a:p>
          <a:p>
            <a:pPr algn="just">
              <a:lnSpc>
                <a:spcPct val="150000"/>
              </a:lnSpc>
            </a:pPr>
            <a:r>
              <a:rPr lang="es-ES" sz="1200" dirty="0"/>
              <a:t>VI. Auxiliar en la ejecución de los programas preventivos en materia de derechos humanos, participando en su estudio, divulgación y promoción.  </a:t>
            </a:r>
          </a:p>
          <a:p>
            <a:pPr algn="just">
              <a:lnSpc>
                <a:spcPct val="150000"/>
              </a:lnSpc>
            </a:pPr>
            <a:r>
              <a:rPr lang="es-ES" sz="1200" dirty="0"/>
              <a:t>VII. Las demás que le sean asignadas por el Visitador General, o encomendadas por el Presidente. </a:t>
            </a:r>
          </a:p>
        </p:txBody>
      </p:sp>
      <p:sp>
        <p:nvSpPr>
          <p:cNvPr id="3" name="CuadroTexto 2"/>
          <p:cNvSpPr txBox="1"/>
          <p:nvPr/>
        </p:nvSpPr>
        <p:spPr>
          <a:xfrm>
            <a:off x="467817" y="576114"/>
            <a:ext cx="9793087" cy="569387"/>
          </a:xfrm>
          <a:prstGeom prst="rect">
            <a:avLst/>
          </a:prstGeom>
          <a:noFill/>
        </p:spPr>
        <p:txBody>
          <a:bodyPr wrap="square" rtlCol="0">
            <a:spAutoFit/>
          </a:bodyPr>
          <a:lstStyle/>
          <a:p>
            <a:pPr algn="ctr"/>
            <a:r>
              <a:rPr lang="es-ES" dirty="0">
                <a:latin typeface="Baskerville Old Face" panose="02020602080505020303" pitchFamily="18" charset="0"/>
              </a:rPr>
              <a:t>U N I D A D  D E  R E V I S I Ó N  Y  C O N T R O L</a:t>
            </a:r>
          </a:p>
        </p:txBody>
      </p:sp>
      <p:pic>
        <p:nvPicPr>
          <p:cNvPr id="4" name="Imagen 3"/>
          <p:cNvPicPr>
            <a:picLocks noChangeAspect="1"/>
          </p:cNvPicPr>
          <p:nvPr/>
        </p:nvPicPr>
        <p:blipFill>
          <a:blip r:embed="rId2"/>
          <a:stretch>
            <a:fillRect/>
          </a:stretch>
        </p:blipFill>
        <p:spPr>
          <a:xfrm>
            <a:off x="10116889" y="219637"/>
            <a:ext cx="1670449" cy="2938527"/>
          </a:xfrm>
          <a:prstGeom prst="rect">
            <a:avLst/>
          </a:prstGeom>
        </p:spPr>
      </p:pic>
    </p:spTree>
    <p:extLst>
      <p:ext uri="{BB962C8B-B14F-4D97-AF65-F5344CB8AC3E}">
        <p14:creationId xmlns:p14="http://schemas.microsoft.com/office/powerpoint/2010/main" val="31357331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852193" y="1224189"/>
            <a:ext cx="4562120" cy="92523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VISITADURÍA GENERAL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MTRA GABRIELA NOGUEZ SANDOVAL</a:t>
            </a:r>
          </a:p>
          <a:p>
            <a:pPr algn="ctr" defTabSz="1303685" eaLnBrk="1" fontAlgn="auto" hangingPunct="1">
              <a:spcBef>
                <a:spcPts val="0"/>
              </a:spcBef>
              <a:spcAft>
                <a:spcPts val="0"/>
              </a:spcAft>
              <a:defRPr/>
            </a:pPr>
            <a:r>
              <a:rPr lang="es-ES_tradnl" sz="1399" b="1" dirty="0">
                <a:latin typeface="Calibri" pitchFamily="34" charset="0"/>
              </a:rPr>
              <a:t>HMMS01</a:t>
            </a:r>
          </a:p>
        </p:txBody>
      </p:sp>
      <p:sp>
        <p:nvSpPr>
          <p:cNvPr id="7" name="AutoShape 3"/>
          <p:cNvSpPr>
            <a:spLocks noChangeArrowheads="1"/>
          </p:cNvSpPr>
          <p:nvPr/>
        </p:nvSpPr>
        <p:spPr bwMode="auto">
          <a:xfrm>
            <a:off x="6737687" y="3580614"/>
            <a:ext cx="4104000"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SEGUNDA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MIGUEL ANGEL URRUTIA DE LA TORRE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4" name="AutoShape 3"/>
          <p:cNvSpPr>
            <a:spLocks noChangeArrowheads="1"/>
          </p:cNvSpPr>
          <p:nvPr/>
        </p:nvSpPr>
        <p:spPr bwMode="auto">
          <a:xfrm>
            <a:off x="1287223" y="2603627"/>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PRIMERA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GARDENIA ESMERALDA SALINAS MARQUEZ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1297588" y="3663987"/>
            <a:ext cx="4093637" cy="88148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TERCERA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MANUEL ISAAC LOPEZ SOTO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739355" y="4583641"/>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CUARTA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LUIS ÁNGEL SAN MIGUEL GARZA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10" name="AutoShape 3"/>
          <p:cNvSpPr>
            <a:spLocks noChangeArrowheads="1"/>
          </p:cNvSpPr>
          <p:nvPr/>
        </p:nvSpPr>
        <p:spPr bwMode="auto">
          <a:xfrm>
            <a:off x="1287223" y="4748322"/>
            <a:ext cx="4104000" cy="80526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QUINTA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LUIS LÓPEZ LÓPEZ </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737687" y="5612320"/>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SEXTA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JUAN ANTONIO VALDEZ CEPEDA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6" name="AutoShape 15"/>
          <p:cNvSpPr>
            <a:spLocks noChangeArrowheads="1"/>
          </p:cNvSpPr>
          <p:nvPr/>
        </p:nvSpPr>
        <p:spPr bwMode="auto">
          <a:xfrm>
            <a:off x="539830" y="290985"/>
            <a:ext cx="2799393" cy="199838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685" eaLnBrk="1" fontAlgn="auto" hangingPunct="1">
              <a:spcBef>
                <a:spcPts val="0"/>
              </a:spcBef>
              <a:spcAft>
                <a:spcPts val="0"/>
              </a:spcAft>
              <a:defRPr/>
            </a:pPr>
            <a:endParaRPr lang="es-ES_tradnl" sz="1399" b="1" dirty="0">
              <a:latin typeface="Calibri" pitchFamily="34" charset="0"/>
              <a:cs typeface="+mn-cs"/>
              <a:hlinkClick r:id="rId4" action="ppaction://hlinksldjump"/>
            </a:endParaRPr>
          </a:p>
          <a:p>
            <a:pPr algn="ctr" defTabSz="1303685" eaLnBrk="1" fontAlgn="auto" hangingPunct="1">
              <a:spcBef>
                <a:spcPts val="0"/>
              </a:spcBef>
              <a:spcAft>
                <a:spcPts val="0"/>
              </a:spcAft>
              <a:defRPr/>
            </a:pPr>
            <a:r>
              <a:rPr lang="es-ES_tradnl" sz="1399" b="1" dirty="0">
                <a:latin typeface="Calibri" pitchFamily="34" charset="0"/>
                <a:cs typeface="+mn-cs"/>
                <a:hlinkClick r:id="rId4" action="ppaction://hlinksldjump"/>
              </a:rPr>
              <a:t>UNIDAD DE REVISIÓN Y CONTROL</a:t>
            </a:r>
            <a:endParaRPr lang="es-ES_tradnl" sz="1399" b="1" dirty="0">
              <a:latin typeface="Calibri" pitchFamily="34" charset="0"/>
              <a:cs typeface="+mn-cs"/>
            </a:endParaRPr>
          </a:p>
          <a:p>
            <a:pPr algn="ctr" defTabSz="1303685" eaLnBrk="1" fontAlgn="auto" hangingPunct="1">
              <a:spcBef>
                <a:spcPts val="0"/>
              </a:spcBef>
              <a:spcAft>
                <a:spcPts val="0"/>
              </a:spcAft>
              <a:defRPr/>
            </a:pPr>
            <a:endParaRPr lang="es-ES_tradnl" sz="500" dirty="0">
              <a:latin typeface="Calibri" pitchFamily="34" charset="0"/>
            </a:endParaRPr>
          </a:p>
          <a:p>
            <a:pPr algn="ctr" defTabSz="1303685" eaLnBrk="1" fontAlgn="auto" hangingPunct="1">
              <a:spcBef>
                <a:spcPts val="0"/>
              </a:spcBef>
              <a:spcAft>
                <a:spcPts val="0"/>
              </a:spcAft>
              <a:defRPr/>
            </a:pPr>
            <a:r>
              <a:rPr lang="es-ES_tradnl" sz="1100" dirty="0">
                <a:latin typeface="Calibri" pitchFamily="34" charset="0"/>
              </a:rPr>
              <a:t>C.P. PATRICIA RAMOS ORTIZ </a:t>
            </a:r>
          </a:p>
          <a:p>
            <a:pPr algn="ctr" defTabSz="1303685" eaLnBrk="1" fontAlgn="auto" hangingPunct="1">
              <a:spcBef>
                <a:spcPts val="0"/>
              </a:spcBef>
              <a:spcAft>
                <a:spcPts val="0"/>
              </a:spcAft>
              <a:defRPr/>
            </a:pPr>
            <a:r>
              <a:rPr lang="es-ES_tradnl" sz="1100" b="1" dirty="0">
                <a:latin typeface="Calibri" pitchFamily="34" charset="0"/>
              </a:rPr>
              <a:t>HPR01</a:t>
            </a:r>
          </a:p>
          <a:p>
            <a:pPr algn="ctr" defTabSz="1303685" eaLnBrk="1" fontAlgn="auto" hangingPunct="1">
              <a:spcBef>
                <a:spcPts val="0"/>
              </a:spcBef>
              <a:spcAft>
                <a:spcPts val="0"/>
              </a:spcAft>
              <a:defRPr/>
            </a:pPr>
            <a:r>
              <a:rPr lang="es-ES_tradnl" sz="1100" dirty="0">
                <a:latin typeface="Calibri" pitchFamily="34" charset="0"/>
                <a:cs typeface="+mn-cs"/>
              </a:rPr>
              <a:t>LIC. CLAUDIA YUVISELA FACUNDO GONZÁLEZ</a:t>
            </a:r>
          </a:p>
          <a:p>
            <a:pPr algn="ctr" defTabSz="1303685" eaLnBrk="1" fontAlgn="auto" hangingPunct="1">
              <a:spcBef>
                <a:spcPts val="0"/>
              </a:spcBef>
              <a:spcAft>
                <a:spcPts val="0"/>
              </a:spcAft>
              <a:defRPr/>
            </a:pPr>
            <a:r>
              <a:rPr lang="es-ES_tradnl" sz="1100" dirty="0">
                <a:latin typeface="Calibri" pitchFamily="34" charset="0"/>
                <a:cs typeface="+mn-cs"/>
              </a:rPr>
              <a:t>LIC. CARLOS IGNACIO HERNANDEZ GARCIA</a:t>
            </a:r>
          </a:p>
          <a:p>
            <a:pPr algn="ctr" defTabSz="1303685" eaLnBrk="1" fontAlgn="auto" hangingPunct="1">
              <a:spcBef>
                <a:spcPts val="0"/>
              </a:spcBef>
              <a:spcAft>
                <a:spcPts val="0"/>
              </a:spcAft>
              <a:defRPr/>
            </a:pPr>
            <a:r>
              <a:rPr lang="es-ES_tradnl" sz="1100" b="1" dirty="0">
                <a:latin typeface="Calibri" pitchFamily="34" charset="0"/>
                <a:cs typeface="+mn-cs"/>
              </a:rPr>
              <a:t>HMM05</a:t>
            </a:r>
          </a:p>
          <a:p>
            <a:pPr algn="ctr" defTabSz="1303685" eaLnBrk="1" fontAlgn="auto" hangingPunct="1">
              <a:spcBef>
                <a:spcPts val="0"/>
              </a:spcBef>
              <a:spcAft>
                <a:spcPts val="0"/>
              </a:spcAft>
              <a:defRPr/>
            </a:pPr>
            <a:r>
              <a:rPr lang="es-ES_tradnl" sz="1100" dirty="0">
                <a:latin typeface="Calibri" pitchFamily="34" charset="0"/>
              </a:rPr>
              <a:t>LIC. ESTHER GUADALUPE AGUILAR PINALES</a:t>
            </a:r>
          </a:p>
          <a:p>
            <a:pPr algn="ctr" defTabSz="1303685" eaLnBrk="1" fontAlgn="auto" hangingPunct="1">
              <a:spcBef>
                <a:spcPts val="0"/>
              </a:spcBef>
              <a:spcAft>
                <a:spcPts val="0"/>
              </a:spcAft>
              <a:defRPr/>
            </a:pPr>
            <a:r>
              <a:rPr lang="es-ES_tradnl" sz="1100" b="1" dirty="0">
                <a:latin typeface="Calibri" pitchFamily="34" charset="0"/>
              </a:rPr>
              <a:t>HPR01</a:t>
            </a:r>
            <a:endParaRPr lang="es-ES_tradnl" sz="1100" dirty="0">
              <a:latin typeface="Calibri" pitchFamily="34" charset="0"/>
            </a:endParaRPr>
          </a:p>
          <a:p>
            <a:pPr algn="ctr" defTabSz="1303685" eaLnBrk="1" fontAlgn="auto" hangingPunct="1">
              <a:spcBef>
                <a:spcPts val="0"/>
              </a:spcBef>
              <a:spcAft>
                <a:spcPts val="0"/>
              </a:spcAft>
              <a:defRPr/>
            </a:pPr>
            <a:endParaRPr lang="es-ES_tradnl" sz="1100" b="1" dirty="0">
              <a:latin typeface="Calibri" pitchFamily="34" charset="0"/>
              <a:cs typeface="+mn-cs"/>
            </a:endParaRPr>
          </a:p>
        </p:txBody>
      </p:sp>
      <p:cxnSp>
        <p:nvCxnSpPr>
          <p:cNvPr id="23" name="Conector recto 22"/>
          <p:cNvCxnSpPr>
            <a:stCxn id="2" idx="2"/>
          </p:cNvCxnSpPr>
          <p:nvPr/>
        </p:nvCxnSpPr>
        <p:spPr>
          <a:xfrm>
            <a:off x="6133253" y="2149422"/>
            <a:ext cx="0" cy="39802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Conector recto 27"/>
          <p:cNvCxnSpPr>
            <a:stCxn id="10" idx="3"/>
          </p:cNvCxnSpPr>
          <p:nvPr/>
        </p:nvCxnSpPr>
        <p:spPr>
          <a:xfrm flipV="1">
            <a:off x="5391225" y="5150952"/>
            <a:ext cx="7420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Conector recto 31"/>
          <p:cNvCxnSpPr/>
          <p:nvPr/>
        </p:nvCxnSpPr>
        <p:spPr>
          <a:xfrm flipV="1">
            <a:off x="3373754" y="1584229"/>
            <a:ext cx="478440" cy="1"/>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34" name="Conector recto 33"/>
          <p:cNvCxnSpPr>
            <a:stCxn id="8" idx="3"/>
          </p:cNvCxnSpPr>
          <p:nvPr/>
        </p:nvCxnSpPr>
        <p:spPr>
          <a:xfrm>
            <a:off x="5391225" y="4104730"/>
            <a:ext cx="742031" cy="32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a:stCxn id="4" idx="3"/>
          </p:cNvCxnSpPr>
          <p:nvPr/>
        </p:nvCxnSpPr>
        <p:spPr>
          <a:xfrm>
            <a:off x="5391225" y="3035626"/>
            <a:ext cx="74203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a:endCxn id="9" idx="1"/>
          </p:cNvCxnSpPr>
          <p:nvPr/>
        </p:nvCxnSpPr>
        <p:spPr>
          <a:xfrm>
            <a:off x="6140095" y="5015640"/>
            <a:ext cx="5992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a:endCxn id="7" idx="1"/>
          </p:cNvCxnSpPr>
          <p:nvPr/>
        </p:nvCxnSpPr>
        <p:spPr>
          <a:xfrm>
            <a:off x="6138427" y="4012414"/>
            <a:ext cx="59926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Conector recto 14"/>
          <p:cNvCxnSpPr/>
          <p:nvPr/>
        </p:nvCxnSpPr>
        <p:spPr>
          <a:xfrm>
            <a:off x="6133256" y="6129644"/>
            <a:ext cx="60443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5"/>
          <a:stretch>
            <a:fillRect/>
          </a:stretch>
        </p:blipFill>
        <p:spPr>
          <a:xfrm>
            <a:off x="9283508" y="170144"/>
            <a:ext cx="2481287" cy="4115157"/>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8"/>
            <a:ext cx="11017224" cy="2551148"/>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Establecer y someter a consideración del Presidente, la política a seguir con los medios de comunicación por parte de la comisión;</a:t>
            </a:r>
          </a:p>
          <a:p>
            <a:pPr marL="285734" indent="-285734" algn="just">
              <a:lnSpc>
                <a:spcPct val="150000"/>
              </a:lnSpc>
              <a:buFont typeface="+mj-lt"/>
              <a:buAutoNum type="romanUcPeriod"/>
            </a:pPr>
            <a:r>
              <a:rPr lang="es-ES" sz="1200" dirty="0"/>
              <a:t>Analizar y proporcionar a la Comisión la información que ofrecen los medios de comunicación estatales y nacionales en materia de Derechos Humanos;</a:t>
            </a:r>
          </a:p>
          <a:p>
            <a:pPr marL="285734" indent="-285734" algn="just">
              <a:lnSpc>
                <a:spcPct val="150000"/>
              </a:lnSpc>
              <a:buFont typeface="+mj-lt"/>
              <a:buAutoNum type="romanUcPeriod"/>
            </a:pPr>
            <a:r>
              <a:rPr lang="es-ES" sz="1200" dirty="0"/>
              <a:t>Coordinar o auxiliar en la preparación y difusión de los programas informativos;</a:t>
            </a:r>
          </a:p>
          <a:p>
            <a:pPr marL="285734" indent="-285734" algn="just">
              <a:lnSpc>
                <a:spcPct val="150000"/>
              </a:lnSpc>
              <a:buFont typeface="+mj-lt"/>
              <a:buAutoNum type="romanUcPeriod"/>
            </a:pPr>
            <a:r>
              <a:rPr lang="es-ES" sz="1200" dirty="0"/>
              <a:t>Formular los programas a través de los cuales se publicite la enseñanza, promoción y difusión de los Derechos Humanos en los medios masivos de comunicación;</a:t>
            </a:r>
          </a:p>
          <a:p>
            <a:pPr marL="285734" indent="-285734" algn="just">
              <a:lnSpc>
                <a:spcPct val="150000"/>
              </a:lnSpc>
              <a:buFont typeface="+mj-lt"/>
              <a:buAutoNum type="romanUcPeriod"/>
            </a:pPr>
            <a:r>
              <a:rPr lang="es-ES" sz="1200" dirty="0"/>
              <a:t>Llevar un archivo cronológico de las notas periodísticas;</a:t>
            </a:r>
          </a:p>
          <a:p>
            <a:pPr marL="285734" indent="-285734" algn="just">
              <a:lnSpc>
                <a:spcPct val="150000"/>
              </a:lnSpc>
              <a:buFont typeface="+mj-lt"/>
              <a:buAutoNum type="romanUcPeriod"/>
            </a:pPr>
            <a:r>
              <a:rPr lang="es-ES" sz="1200" dirty="0"/>
              <a:t>Presentar una síntesis informativa de las noticias con el apoyo documental en forma diaria;</a:t>
            </a:r>
          </a:p>
          <a:p>
            <a:pPr marL="285734" indent="-285734" algn="just">
              <a:lnSpc>
                <a:spcPct val="150000"/>
              </a:lnSpc>
              <a:buFont typeface="+mj-lt"/>
              <a:buAutoNum type="romanUcPeriod"/>
            </a:pPr>
            <a:r>
              <a:rPr lang="es-ES" sz="1200" dirty="0"/>
              <a:t>Participar en la preparación de los eventos de difusión que sean programados en la Comisión;</a:t>
            </a:r>
          </a:p>
          <a:p>
            <a:pPr marL="285734" indent="-285734" algn="just">
              <a:lnSpc>
                <a:spcPct val="150000"/>
              </a:lnSpc>
              <a:buFont typeface="+mj-lt"/>
              <a:buAutoNum type="romanUcPeriod"/>
            </a:pPr>
            <a:r>
              <a:rPr lang="es-ES" sz="1200" dirty="0"/>
              <a:t>Las demás que le sean encomendadas al Presidente, el Director General u otro funcionario que designe el Presidente. </a:t>
            </a:r>
          </a:p>
        </p:txBody>
      </p:sp>
      <p:sp>
        <p:nvSpPr>
          <p:cNvPr id="3" name="CuadroTexto 2"/>
          <p:cNvSpPr txBox="1"/>
          <p:nvPr/>
        </p:nvSpPr>
        <p:spPr>
          <a:xfrm>
            <a:off x="2430036" y="557653"/>
            <a:ext cx="6948771" cy="569387"/>
          </a:xfrm>
          <a:prstGeom prst="rect">
            <a:avLst/>
          </a:prstGeom>
          <a:noFill/>
        </p:spPr>
        <p:txBody>
          <a:bodyPr wrap="square" rtlCol="0">
            <a:spAutoFit/>
          </a:bodyPr>
          <a:lstStyle/>
          <a:p>
            <a:r>
              <a:rPr lang="es-ES" dirty="0">
                <a:latin typeface="Baskerville Old Face" panose="02020602080505020303" pitchFamily="18" charset="0"/>
              </a:rPr>
              <a:t>C O M U N I C A C I Ó N   S O C I A L</a:t>
            </a:r>
          </a:p>
        </p:txBody>
      </p:sp>
      <p:pic>
        <p:nvPicPr>
          <p:cNvPr id="4" name="Imagen 3"/>
          <p:cNvPicPr>
            <a:picLocks noChangeAspect="1"/>
          </p:cNvPicPr>
          <p:nvPr/>
        </p:nvPicPr>
        <p:blipFill>
          <a:blip r:embed="rId2"/>
          <a:stretch>
            <a:fillRect/>
          </a:stretch>
        </p:blipFill>
        <p:spPr>
          <a:xfrm>
            <a:off x="10116889" y="206754"/>
            <a:ext cx="1670449" cy="2938527"/>
          </a:xfrm>
          <a:prstGeom prst="rect">
            <a:avLst/>
          </a:prstGeom>
        </p:spPr>
      </p:pic>
    </p:spTree>
    <p:extLst>
      <p:ext uri="{BB962C8B-B14F-4D97-AF65-F5344CB8AC3E}">
        <p14:creationId xmlns:p14="http://schemas.microsoft.com/office/powerpoint/2010/main" val="2711124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299"/>
            <a:ext cx="11017224" cy="3105145"/>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Asistir y participar en las sesiones del Consejo.</a:t>
            </a:r>
          </a:p>
          <a:p>
            <a:pPr marL="285734" indent="-285734" algn="just">
              <a:lnSpc>
                <a:spcPct val="150000"/>
              </a:lnSpc>
              <a:buFont typeface="+mj-lt"/>
              <a:buAutoNum type="romanUcPeriod"/>
            </a:pPr>
            <a:r>
              <a:rPr lang="es-ES" sz="1200" dirty="0"/>
              <a:t>Supervisar el cumplimiento de los acuerdos del Consejo.</a:t>
            </a:r>
          </a:p>
          <a:p>
            <a:pPr marL="285734" indent="-285734" algn="just">
              <a:lnSpc>
                <a:spcPct val="150000"/>
              </a:lnSpc>
              <a:buFont typeface="+mj-lt"/>
              <a:buAutoNum type="romanUcPeriod"/>
            </a:pPr>
            <a:r>
              <a:rPr lang="es-ES" sz="1200" dirty="0"/>
              <a:t>Supervisar el funcionamiento de los órganos de la Comisión, así como el adecuado desarrollo de sus actividades.</a:t>
            </a:r>
          </a:p>
          <a:p>
            <a:pPr marL="285734" indent="-285734" algn="just">
              <a:lnSpc>
                <a:spcPct val="150000"/>
              </a:lnSpc>
              <a:buFont typeface="+mj-lt"/>
              <a:buAutoNum type="romanUcPeriod"/>
            </a:pPr>
            <a:r>
              <a:rPr lang="es-ES" sz="1200" dirty="0"/>
              <a:t>Supervisar en coordinación  con la Dirección General, los programas de trabajo de la Comisión, así como los informes especiales que determine el Presidente.</a:t>
            </a:r>
          </a:p>
          <a:p>
            <a:pPr marL="285734" indent="-285734" algn="just">
              <a:lnSpc>
                <a:spcPct val="150000"/>
              </a:lnSpc>
              <a:buFont typeface="+mj-lt"/>
              <a:buAutoNum type="romanUcPeriod"/>
            </a:pPr>
            <a:r>
              <a:rPr lang="es-ES" sz="1200" dirty="0"/>
              <a:t>Formular, aplicar y evaluar los programas, políticas, prácticas y actividades destinadas a promover y proteger los Derechos Humanos.</a:t>
            </a:r>
          </a:p>
          <a:p>
            <a:pPr marL="285734" indent="-285734" algn="just">
              <a:lnSpc>
                <a:spcPct val="150000"/>
              </a:lnSpc>
              <a:buFont typeface="+mj-lt"/>
              <a:buAutoNum type="romanUcPeriod"/>
            </a:pPr>
            <a:r>
              <a:rPr lang="es-ES" sz="1200" dirty="0"/>
              <a:t>Llevar a cabo la Modernización, diseño y desarrollo de los procesos dentro de la comisión para la mejora continua de los mismos.</a:t>
            </a:r>
          </a:p>
          <a:p>
            <a:pPr marL="285734" indent="-285734" algn="just">
              <a:lnSpc>
                <a:spcPct val="150000"/>
              </a:lnSpc>
              <a:buFont typeface="+mj-lt"/>
              <a:buAutoNum type="romanUcPeriod"/>
            </a:pPr>
            <a:r>
              <a:rPr lang="es-ES" sz="1200" dirty="0"/>
              <a:t>Supervisar la aplicación de las políticas, normas y procedimientos para la administración de los Recursos Humanos, financieros y materiales de la Comisión.</a:t>
            </a:r>
          </a:p>
          <a:p>
            <a:pPr marL="285734" indent="-285734" algn="just">
              <a:lnSpc>
                <a:spcPct val="150000"/>
              </a:lnSpc>
              <a:buFont typeface="+mj-lt"/>
              <a:buAutoNum type="romanUcPeriod"/>
            </a:pPr>
            <a:r>
              <a:rPr lang="es-ES" sz="1200" dirty="0"/>
              <a:t>Representar al Presidente de la Comisión ante algún organismo público o privado cuando él lo requiera.</a:t>
            </a:r>
          </a:p>
          <a:p>
            <a:pPr marL="285734" indent="-285734" algn="just">
              <a:lnSpc>
                <a:spcPct val="150000"/>
              </a:lnSpc>
              <a:buFont typeface="+mj-lt"/>
              <a:buAutoNum type="romanUcPeriod"/>
            </a:pPr>
            <a:r>
              <a:rPr lang="es-ES" sz="1200" dirty="0"/>
              <a:t>Las demás que le sean encomendadas por el Presidente de la Comisión. </a:t>
            </a:r>
          </a:p>
        </p:txBody>
      </p:sp>
      <p:sp>
        <p:nvSpPr>
          <p:cNvPr id="3" name="CuadroTexto 2"/>
          <p:cNvSpPr txBox="1"/>
          <p:nvPr/>
        </p:nvSpPr>
        <p:spPr>
          <a:xfrm>
            <a:off x="2424487" y="504106"/>
            <a:ext cx="6959869" cy="569387"/>
          </a:xfrm>
          <a:prstGeom prst="rect">
            <a:avLst/>
          </a:prstGeom>
          <a:noFill/>
        </p:spPr>
        <p:txBody>
          <a:bodyPr wrap="square" rtlCol="0">
            <a:spAutoFit/>
          </a:bodyPr>
          <a:lstStyle/>
          <a:p>
            <a:r>
              <a:rPr lang="es-ES" dirty="0">
                <a:latin typeface="Baskerville Old Face" panose="02020602080505020303" pitchFamily="18" charset="0"/>
              </a:rPr>
              <a:t>S E C R E T A R I O   E J E C U T I V O</a:t>
            </a:r>
          </a:p>
        </p:txBody>
      </p:sp>
      <p:pic>
        <p:nvPicPr>
          <p:cNvPr id="4" name="Imagen 3"/>
          <p:cNvPicPr>
            <a:picLocks noChangeAspect="1"/>
          </p:cNvPicPr>
          <p:nvPr/>
        </p:nvPicPr>
        <p:blipFill>
          <a:blip r:embed="rId2"/>
          <a:stretch>
            <a:fillRect/>
          </a:stretch>
        </p:blipFill>
        <p:spPr>
          <a:xfrm>
            <a:off x="10116889" y="183633"/>
            <a:ext cx="1670449" cy="2938527"/>
          </a:xfrm>
          <a:prstGeom prst="rect">
            <a:avLst/>
          </a:prstGeom>
        </p:spPr>
      </p:pic>
    </p:spTree>
    <p:extLst>
      <p:ext uri="{BB962C8B-B14F-4D97-AF65-F5344CB8AC3E}">
        <p14:creationId xmlns:p14="http://schemas.microsoft.com/office/powerpoint/2010/main" val="8258749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300"/>
            <a:ext cx="11017224" cy="3084883"/>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Custodiar y conservar los archivos magnéticos de la comisión;</a:t>
            </a:r>
          </a:p>
          <a:p>
            <a:pPr marL="285734" indent="-285734" algn="just">
              <a:lnSpc>
                <a:spcPct val="150000"/>
              </a:lnSpc>
              <a:buFont typeface="+mj-lt"/>
              <a:buAutoNum type="romanUcPeriod"/>
            </a:pPr>
            <a:r>
              <a:rPr lang="es-ES" sz="1200" dirty="0"/>
              <a:t>Diseñar e implementar sistemas que den respuesta a las necesidades de las distintas áreas de la Comisión;</a:t>
            </a:r>
          </a:p>
          <a:p>
            <a:pPr marL="285734" indent="-285734" algn="just">
              <a:lnSpc>
                <a:spcPct val="150000"/>
              </a:lnSpc>
              <a:buFont typeface="+mj-lt"/>
              <a:buAutoNum type="romanUcPeriod"/>
            </a:pPr>
            <a:r>
              <a:rPr lang="es-ES" sz="1200" dirty="0"/>
              <a:t>Mantener actualizados los sistemas informáticos de la Comisión;</a:t>
            </a:r>
          </a:p>
          <a:p>
            <a:pPr marL="285734" indent="-285734" algn="just">
              <a:lnSpc>
                <a:spcPct val="150000"/>
              </a:lnSpc>
              <a:buFont typeface="+mj-lt"/>
              <a:buAutoNum type="romanUcPeriod"/>
            </a:pPr>
            <a:r>
              <a:rPr lang="es-ES" sz="1200" dirty="0"/>
              <a:t>Seleccionar sistemas informáticos y equipos apropiados para las necesidades de la Comisión; promover y vigilar el buen uso de los mismos.</a:t>
            </a:r>
          </a:p>
          <a:p>
            <a:pPr marL="285734" indent="-285734" algn="just">
              <a:lnSpc>
                <a:spcPct val="150000"/>
              </a:lnSpc>
              <a:buFont typeface="+mj-lt"/>
              <a:buAutoNum type="romanUcPeriod"/>
            </a:pPr>
            <a:r>
              <a:rPr lang="es-ES" sz="1200" dirty="0"/>
              <a:t>Proponer o, en su caso elaborar los programas de cómputo requeridos por la comisión; </a:t>
            </a:r>
          </a:p>
          <a:p>
            <a:pPr marL="285734" indent="-285734" algn="just">
              <a:lnSpc>
                <a:spcPct val="150000"/>
              </a:lnSpc>
              <a:buFont typeface="+mj-lt"/>
              <a:buAutoNum type="romanUcPeriod"/>
            </a:pPr>
            <a:r>
              <a:rPr lang="es-ES" sz="1200" dirty="0"/>
              <a:t>Capacitar al personal encargado del manejo del equipo y sistemas de cómputo de la Comisión;</a:t>
            </a:r>
          </a:p>
          <a:p>
            <a:pPr marL="285734" indent="-285734" algn="just">
              <a:lnSpc>
                <a:spcPct val="150000"/>
              </a:lnSpc>
              <a:buFont typeface="+mj-lt"/>
              <a:buAutoNum type="romanUcPeriod"/>
            </a:pPr>
            <a:r>
              <a:rPr lang="es-ES" sz="1200" dirty="0"/>
              <a:t>Llevar  a cabo el manejo de la pagina WEB de la comisión, así como proponer cambios en u diseño e implementación;</a:t>
            </a:r>
          </a:p>
          <a:p>
            <a:pPr marL="285734" indent="-285734" algn="just">
              <a:lnSpc>
                <a:spcPct val="150000"/>
              </a:lnSpc>
              <a:buFont typeface="+mj-lt"/>
              <a:buAutoNum type="romanUcPeriod"/>
            </a:pPr>
            <a:r>
              <a:rPr lang="es-ES" sz="12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34" indent="-285734" algn="just">
              <a:lnSpc>
                <a:spcPct val="150000"/>
              </a:lnSpc>
              <a:buFont typeface="+mj-lt"/>
              <a:buAutoNum type="romanUcPeriod"/>
            </a:pPr>
            <a:endParaRPr lang="es-ES" sz="1100" dirty="0"/>
          </a:p>
        </p:txBody>
      </p:sp>
      <p:sp>
        <p:nvSpPr>
          <p:cNvPr id="3" name="CuadroTexto 2"/>
          <p:cNvSpPr txBox="1"/>
          <p:nvPr/>
        </p:nvSpPr>
        <p:spPr>
          <a:xfrm>
            <a:off x="1475929" y="504106"/>
            <a:ext cx="8568952" cy="569387"/>
          </a:xfrm>
          <a:prstGeom prst="rect">
            <a:avLst/>
          </a:prstGeom>
          <a:noFill/>
        </p:spPr>
        <p:txBody>
          <a:bodyPr wrap="square" rtlCol="0">
            <a:spAutoFit/>
          </a:bodyPr>
          <a:lstStyle/>
          <a:p>
            <a:r>
              <a:rPr lang="es-ES" dirty="0">
                <a:latin typeface="Baskerville Old Face" panose="02020602080505020303" pitchFamily="18" charset="0"/>
              </a:rPr>
              <a:t>C O O R D I N A C I Ó N   D E   S I S T E M A S</a:t>
            </a:r>
          </a:p>
        </p:txBody>
      </p:sp>
      <p:pic>
        <p:nvPicPr>
          <p:cNvPr id="4" name="Imagen 3"/>
          <p:cNvPicPr>
            <a:picLocks noChangeAspect="1"/>
          </p:cNvPicPr>
          <p:nvPr/>
        </p:nvPicPr>
        <p:blipFill>
          <a:blip r:embed="rId2"/>
          <a:stretch>
            <a:fillRect/>
          </a:stretch>
        </p:blipFill>
        <p:spPr>
          <a:xfrm>
            <a:off x="10099488" y="183633"/>
            <a:ext cx="1670449" cy="2938527"/>
          </a:xfrm>
          <a:prstGeom prst="rect">
            <a:avLst/>
          </a:prstGeom>
        </p:spPr>
      </p:pic>
    </p:spTree>
    <p:extLst>
      <p:ext uri="{BB962C8B-B14F-4D97-AF65-F5344CB8AC3E}">
        <p14:creationId xmlns:p14="http://schemas.microsoft.com/office/powerpoint/2010/main" val="14081420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10" y="2232300"/>
            <a:ext cx="11017224" cy="3084883"/>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Custodiar y conservar los archivos magnéticos de la comisión;</a:t>
            </a:r>
          </a:p>
          <a:p>
            <a:pPr marL="285734" indent="-285734" algn="just">
              <a:lnSpc>
                <a:spcPct val="150000"/>
              </a:lnSpc>
              <a:buFont typeface="+mj-lt"/>
              <a:buAutoNum type="romanUcPeriod"/>
            </a:pPr>
            <a:r>
              <a:rPr lang="es-ES" sz="1200" dirty="0"/>
              <a:t>Diseñar e implementar sistemas que den respuesta a las necesidades de las distintas áreas de la Comisión;</a:t>
            </a:r>
          </a:p>
          <a:p>
            <a:pPr marL="285734" indent="-285734" algn="just">
              <a:lnSpc>
                <a:spcPct val="150000"/>
              </a:lnSpc>
              <a:buFont typeface="+mj-lt"/>
              <a:buAutoNum type="romanUcPeriod"/>
            </a:pPr>
            <a:r>
              <a:rPr lang="es-ES" sz="1200" dirty="0"/>
              <a:t>Mantener actualizados los sistemas informáticos de la Comisión;</a:t>
            </a:r>
          </a:p>
          <a:p>
            <a:pPr marL="285734" indent="-285734" algn="just">
              <a:lnSpc>
                <a:spcPct val="150000"/>
              </a:lnSpc>
              <a:buFont typeface="+mj-lt"/>
              <a:buAutoNum type="romanUcPeriod"/>
            </a:pPr>
            <a:r>
              <a:rPr lang="es-ES" sz="1200" dirty="0"/>
              <a:t>Seleccionar sistemas informáticos y equipos apropiados para las necesidades de la Comisión; promover y vigilar el buen uso de los mismos.</a:t>
            </a:r>
          </a:p>
          <a:p>
            <a:pPr marL="285734" indent="-285734" algn="just">
              <a:lnSpc>
                <a:spcPct val="150000"/>
              </a:lnSpc>
              <a:buFont typeface="+mj-lt"/>
              <a:buAutoNum type="romanUcPeriod"/>
            </a:pPr>
            <a:r>
              <a:rPr lang="es-ES" sz="1200" dirty="0"/>
              <a:t>Proponer o, en su caso elaborar los programas de cómputo requeridos por la comisión; </a:t>
            </a:r>
          </a:p>
          <a:p>
            <a:pPr marL="285734" indent="-285734" algn="just">
              <a:lnSpc>
                <a:spcPct val="150000"/>
              </a:lnSpc>
              <a:buFont typeface="+mj-lt"/>
              <a:buAutoNum type="romanUcPeriod"/>
            </a:pPr>
            <a:r>
              <a:rPr lang="es-ES" sz="1200" dirty="0"/>
              <a:t>Capacitar al personal encargado del manejo del equipo y sistemas de cómputo de la Comisión;</a:t>
            </a:r>
          </a:p>
          <a:p>
            <a:pPr marL="285734" indent="-285734" algn="just">
              <a:lnSpc>
                <a:spcPct val="150000"/>
              </a:lnSpc>
              <a:buFont typeface="+mj-lt"/>
              <a:buAutoNum type="romanUcPeriod"/>
            </a:pPr>
            <a:r>
              <a:rPr lang="es-ES" sz="1200" dirty="0"/>
              <a:t>Llevar  a cabo el manejo de la pagina WEB de la comisión, así como proponer cambios en u diseño e implementación;</a:t>
            </a:r>
          </a:p>
          <a:p>
            <a:pPr marL="285734" indent="-285734" algn="just">
              <a:lnSpc>
                <a:spcPct val="150000"/>
              </a:lnSpc>
              <a:buFont typeface="+mj-lt"/>
              <a:buAutoNum type="romanUcPeriod"/>
            </a:pPr>
            <a:r>
              <a:rPr lang="es-ES" sz="12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34" indent="-285734" algn="just">
              <a:lnSpc>
                <a:spcPct val="150000"/>
              </a:lnSpc>
              <a:buFont typeface="+mj-lt"/>
              <a:buAutoNum type="romanUcPeriod"/>
            </a:pPr>
            <a:endParaRPr lang="es-ES" sz="1100" dirty="0"/>
          </a:p>
        </p:txBody>
      </p:sp>
      <p:sp>
        <p:nvSpPr>
          <p:cNvPr id="3" name="CuadroTexto 2"/>
          <p:cNvSpPr txBox="1"/>
          <p:nvPr/>
        </p:nvSpPr>
        <p:spPr>
          <a:xfrm>
            <a:off x="3708178" y="504106"/>
            <a:ext cx="4392488" cy="569387"/>
          </a:xfrm>
          <a:prstGeom prst="rect">
            <a:avLst/>
          </a:prstGeom>
          <a:noFill/>
        </p:spPr>
        <p:txBody>
          <a:bodyPr wrap="square" rtlCol="0">
            <a:spAutoFit/>
          </a:bodyPr>
          <a:lstStyle/>
          <a:p>
            <a:r>
              <a:rPr lang="es-ES" dirty="0">
                <a:latin typeface="Baskerville Old Face" panose="02020602080505020303" pitchFamily="18" charset="0"/>
              </a:rPr>
              <a:t>P R O G R A M A D O R</a:t>
            </a:r>
          </a:p>
        </p:txBody>
      </p:sp>
      <p:pic>
        <p:nvPicPr>
          <p:cNvPr id="4" name="Imagen 3"/>
          <p:cNvPicPr>
            <a:picLocks noChangeAspect="1"/>
          </p:cNvPicPr>
          <p:nvPr/>
        </p:nvPicPr>
        <p:blipFill>
          <a:blip r:embed="rId2"/>
          <a:stretch>
            <a:fillRect/>
          </a:stretch>
        </p:blipFill>
        <p:spPr>
          <a:xfrm>
            <a:off x="10116889" y="183633"/>
            <a:ext cx="1670449" cy="2938527"/>
          </a:xfrm>
          <a:prstGeom prst="rect">
            <a:avLst/>
          </a:prstGeom>
        </p:spPr>
      </p:pic>
    </p:spTree>
    <p:extLst>
      <p:ext uri="{BB962C8B-B14F-4D97-AF65-F5344CB8AC3E}">
        <p14:creationId xmlns:p14="http://schemas.microsoft.com/office/powerpoint/2010/main" val="7468231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251794" y="1944266"/>
            <a:ext cx="11305255" cy="3936142"/>
          </a:xfrm>
          <a:prstGeom prst="rect">
            <a:avLst/>
          </a:prstGeom>
          <a:noFill/>
        </p:spPr>
        <p:txBody>
          <a:bodyPr wrap="square" rtlCol="0">
            <a:spAutoFit/>
          </a:bodyPr>
          <a:lstStyle/>
          <a:p>
            <a:pPr marL="285734" indent="-285734" algn="just">
              <a:lnSpc>
                <a:spcPct val="150000"/>
              </a:lnSpc>
              <a:buFont typeface="+mj-lt"/>
              <a:buAutoNum type="romanUcPeriod"/>
            </a:pPr>
            <a:r>
              <a:rPr lang="es-ES" sz="1200" dirty="0"/>
              <a:t>Realizar actividades de promoción, enseñanza, difusión y capacitación que programe la Comisión de los Derechos Humanos del Estado de Coahuila de Zaragoza;</a:t>
            </a:r>
          </a:p>
          <a:p>
            <a:pPr marL="285734" indent="-285734" algn="just">
              <a:lnSpc>
                <a:spcPct val="150000"/>
              </a:lnSpc>
              <a:buFont typeface="+mj-lt"/>
              <a:buAutoNum type="romanUcPeriod"/>
            </a:pPr>
            <a:r>
              <a:rPr lang="es-ES" sz="1200" dirty="0"/>
              <a:t>Participar en la preparación de eventos públicos de difusión de la Comisión;</a:t>
            </a:r>
          </a:p>
          <a:p>
            <a:pPr marL="285734" indent="-285734" algn="just">
              <a:lnSpc>
                <a:spcPct val="150000"/>
              </a:lnSpc>
              <a:buFont typeface="+mj-lt"/>
              <a:buAutoNum type="romanUcPeriod"/>
            </a:pPr>
            <a:r>
              <a:rPr lang="es-ES" sz="1200" dirty="0"/>
              <a:t>Establecer y coordinar una estrecha colaboración con los grupos de adultos mayores, mujeres, jóvenes, niños, personas con discapacidad, internos en los centros de readaptación social, migrantes o cualesquier otro grupo;</a:t>
            </a:r>
          </a:p>
          <a:p>
            <a:pPr marL="285734" indent="-285734" algn="just">
              <a:lnSpc>
                <a:spcPct val="150000"/>
              </a:lnSpc>
              <a:buFont typeface="+mj-lt"/>
              <a:buAutoNum type="romanUcPeriod"/>
            </a:pPr>
            <a:r>
              <a:rPr lang="es-ES" sz="1200" dirty="0"/>
              <a:t>Levantar acta circunstanciada con motivo de as actividades de difusión, promoción y capacitación en que participe;</a:t>
            </a:r>
          </a:p>
          <a:p>
            <a:pPr marL="285734" indent="-285734" algn="just">
              <a:lnSpc>
                <a:spcPct val="150000"/>
              </a:lnSpc>
              <a:buFont typeface="+mj-lt"/>
              <a:buAutoNum type="romanUcPeriod"/>
            </a:pPr>
            <a:r>
              <a:rPr lang="es-ES" sz="1200" dirty="0"/>
              <a:t>Entregar a la Secretaría Técnica el reporte mensual de actividades de difusión, promoción y capacitación, así como su soporte documental para su validación;</a:t>
            </a:r>
          </a:p>
          <a:p>
            <a:pPr marL="285734" indent="-285734" algn="just">
              <a:lnSpc>
                <a:spcPct val="150000"/>
              </a:lnSpc>
              <a:buFont typeface="+mj-lt"/>
              <a:buAutoNum type="romanUcPeriod"/>
            </a:pPr>
            <a:r>
              <a:rPr lang="es-ES" sz="1200" dirty="0"/>
              <a:t>Establecer enlaces con los comités ciudadanos de las diversas colonias de la ciudad con la finalidad de programar actividades de promoción, difusión y capacitación;</a:t>
            </a:r>
          </a:p>
          <a:p>
            <a:pPr marL="285734" indent="-285734" algn="just">
              <a:lnSpc>
                <a:spcPct val="150000"/>
              </a:lnSpc>
              <a:buFont typeface="+mj-lt"/>
              <a:buAutoNum type="romanUcPeriod"/>
            </a:pPr>
            <a:r>
              <a:rPr lang="es-ES" sz="1200" dirty="0"/>
              <a:t>Dar seguimiento a las canalizaciones que con motivo de las denuncias recibidas durante las actividades de la Secretaría Técnica puedan resultar posibles violaciones  de los Derechos Humanos;</a:t>
            </a:r>
          </a:p>
          <a:p>
            <a:pPr marL="285734" indent="-285734" algn="just">
              <a:lnSpc>
                <a:spcPct val="150000"/>
              </a:lnSpc>
              <a:buFont typeface="+mj-lt"/>
              <a:buAutoNum type="romanUcPeriod"/>
            </a:pPr>
            <a:r>
              <a:rPr lang="es-ES" sz="1200" dirty="0"/>
              <a:t>Dar asesoría jurídica en los módulos que para efecto de difusión y promoción de los derechos humanos tenga programados la Comisión de los Derechos Humanos del Estado de Coahuila;</a:t>
            </a:r>
          </a:p>
          <a:p>
            <a:pPr marL="285734" indent="-285734" algn="just">
              <a:lnSpc>
                <a:spcPct val="150000"/>
              </a:lnSpc>
              <a:buFont typeface="+mj-lt"/>
              <a:buAutoNum type="romanUcPeriod"/>
            </a:pPr>
            <a:r>
              <a:rPr lang="es-ES" sz="1200" dirty="0"/>
              <a:t>Las demás que le sean encomendadas por la Presidencia, Dirección General, Visitaduría General y Secretaría Técnica;</a:t>
            </a:r>
          </a:p>
        </p:txBody>
      </p:sp>
      <p:sp>
        <p:nvSpPr>
          <p:cNvPr id="3" name="CuadroTexto 2"/>
          <p:cNvSpPr txBox="1"/>
          <p:nvPr/>
        </p:nvSpPr>
        <p:spPr>
          <a:xfrm>
            <a:off x="3708178" y="504106"/>
            <a:ext cx="4392488" cy="569387"/>
          </a:xfrm>
          <a:prstGeom prst="rect">
            <a:avLst/>
          </a:prstGeom>
          <a:noFill/>
        </p:spPr>
        <p:txBody>
          <a:bodyPr wrap="square" rtlCol="0">
            <a:spAutoFit/>
          </a:bodyPr>
          <a:lstStyle/>
          <a:p>
            <a:r>
              <a:rPr lang="es-ES" dirty="0">
                <a:latin typeface="Baskerville Old Face" panose="02020602080505020303" pitchFamily="18" charset="0"/>
              </a:rPr>
              <a:t>C A P A C I T A D O R</a:t>
            </a:r>
          </a:p>
        </p:txBody>
      </p:sp>
      <p:pic>
        <p:nvPicPr>
          <p:cNvPr id="4" name="Imagen 3"/>
          <p:cNvPicPr>
            <a:picLocks noChangeAspect="1"/>
          </p:cNvPicPr>
          <p:nvPr/>
        </p:nvPicPr>
        <p:blipFill>
          <a:blip r:embed="rId2"/>
          <a:stretch>
            <a:fillRect/>
          </a:stretch>
        </p:blipFill>
        <p:spPr>
          <a:xfrm>
            <a:off x="10116889" y="144066"/>
            <a:ext cx="1670449" cy="2938527"/>
          </a:xfrm>
          <a:prstGeom prst="rect">
            <a:avLst/>
          </a:prstGeom>
        </p:spPr>
      </p:pic>
    </p:spTree>
    <p:extLst>
      <p:ext uri="{BB962C8B-B14F-4D97-AF65-F5344CB8AC3E}">
        <p14:creationId xmlns:p14="http://schemas.microsoft.com/office/powerpoint/2010/main" val="39421677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11" y="864146"/>
            <a:ext cx="3822923" cy="72754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PRIMER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GARDENIA ESMERALDA SALINAS MARQUEZ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1247976" y="2149184"/>
            <a:ext cx="3822923" cy="6335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FRANCISCO DUARTE TELLO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691956" y="5118589"/>
            <a:ext cx="3822923" cy="66914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MARCO ANTONIO ALEMÁN OROZCO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HAD01</a:t>
            </a:r>
          </a:p>
        </p:txBody>
      </p:sp>
      <p:sp>
        <p:nvSpPr>
          <p:cNvPr id="19" name="AutoShape 3"/>
          <p:cNvSpPr>
            <a:spLocks noChangeArrowheads="1"/>
          </p:cNvSpPr>
          <p:nvPr/>
        </p:nvSpPr>
        <p:spPr bwMode="auto">
          <a:xfrm>
            <a:off x="6781273" y="2136167"/>
            <a:ext cx="3822922" cy="69199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MARCELA RIVERA TREVIÑO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6781275" y="3215601"/>
            <a:ext cx="3822923" cy="6691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SAÚL LOERA ALFARO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247976" y="3185091"/>
            <a:ext cx="3822923" cy="6691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CELINA VIRIDIANA ALMANZA DE LA ROSA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8" name="AutoShape 3">
            <a:extLst>
              <a:ext uri="{FF2B5EF4-FFF2-40B4-BE49-F238E27FC236}">
                <a16:creationId xmlns:a16="http://schemas.microsoft.com/office/drawing/2014/main" xmlns="" id="{3C5B8F1D-1620-47FF-A8EF-706677F184F8}"/>
              </a:ext>
            </a:extLst>
          </p:cNvPr>
          <p:cNvSpPr>
            <a:spLocks noChangeArrowheads="1"/>
          </p:cNvSpPr>
          <p:nvPr/>
        </p:nvSpPr>
        <p:spPr bwMode="auto">
          <a:xfrm>
            <a:off x="6444484" y="5118592"/>
            <a:ext cx="3822923" cy="66913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C. LUZ ELENA ESTRADA JIMENEZ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cxnSp>
        <p:nvCxnSpPr>
          <p:cNvPr id="6" name="Conector recto 5"/>
          <p:cNvCxnSpPr>
            <a:stCxn id="2" idx="2"/>
          </p:cNvCxnSpPr>
          <p:nvPr/>
        </p:nvCxnSpPr>
        <p:spPr>
          <a:xfrm flipH="1">
            <a:off x="5907673" y="1591693"/>
            <a:ext cx="1" cy="29993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ector recto 29"/>
          <p:cNvCxnSpPr/>
          <p:nvPr/>
        </p:nvCxnSpPr>
        <p:spPr>
          <a:xfrm>
            <a:off x="3603416" y="4591076"/>
            <a:ext cx="456925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p:nvPr/>
        </p:nvCxnSpPr>
        <p:spPr>
          <a:xfrm>
            <a:off x="5070900" y="3519657"/>
            <a:ext cx="171037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p:nvPr/>
        </p:nvCxnSpPr>
        <p:spPr>
          <a:xfrm>
            <a:off x="5070900" y="2487003"/>
            <a:ext cx="171037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Conector recto 42"/>
          <p:cNvCxnSpPr>
            <a:endCxn id="10" idx="0"/>
          </p:cNvCxnSpPr>
          <p:nvPr/>
        </p:nvCxnSpPr>
        <p:spPr>
          <a:xfrm>
            <a:off x="3603417" y="4591079"/>
            <a:ext cx="1" cy="5275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a:off x="8172673" y="4591079"/>
            <a:ext cx="0" cy="5275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4"/>
          <a:stretch>
            <a:fillRect/>
          </a:stretch>
        </p:blipFill>
        <p:spPr>
          <a:xfrm>
            <a:off x="9363551" y="78588"/>
            <a:ext cx="2481287" cy="411515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2772076" y="264227"/>
            <a:ext cx="4458123" cy="11114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VISITADOR ADJUNTO</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ENCARGADO DE LA SEGUNDA VISITADURIA REGIONAL</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MIGUEL ANGEL URRUTIA DE LA TORRE</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5940427" y="1734043"/>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REYNA JENIFER BRETADO SICAIROS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264965" y="3797806"/>
            <a:ext cx="3740923" cy="208767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endParaRPr lang="es-ES_tradnl" sz="900"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MARTHA ALICIA RUIZ LÓPEZ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HAD01</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RECEPCIONISTA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MONTSERRAT MÉNDEZ LÓPEZ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RAYMUNDO LIRA MORENO</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a:p>
            <a:pPr algn="ctr" defTabSz="1303685" eaLnBrk="1" fontAlgn="auto" hangingPunct="1">
              <a:spcBef>
                <a:spcPts val="0"/>
              </a:spcBef>
              <a:spcAft>
                <a:spcPts val="0"/>
              </a:spcAft>
              <a:defRPr/>
            </a:pPr>
            <a:endParaRPr lang="es-MX"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endParaRPr lang="es-MX" sz="1399"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251795" y="1783446"/>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GLORIA GARZA GONZÁLEZ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251795" y="2790629"/>
            <a:ext cx="3738041" cy="78943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AURORA MAYELA GALINDO ESCANDON</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sp>
        <p:nvSpPr>
          <p:cNvPr id="22" name="AutoShape 3"/>
          <p:cNvSpPr>
            <a:spLocks noChangeArrowheads="1"/>
          </p:cNvSpPr>
          <p:nvPr/>
        </p:nvSpPr>
        <p:spPr bwMode="auto">
          <a:xfrm>
            <a:off x="2484041" y="6074747"/>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RAQUEL HERNÁNDEZ PÉREZ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28" name="AutoShape 3">
            <a:extLst>
              <a:ext uri="{FF2B5EF4-FFF2-40B4-BE49-F238E27FC236}">
                <a16:creationId xmlns:a16="http://schemas.microsoft.com/office/drawing/2014/main" xmlns="" id="{79B5B6A0-F847-4E1F-958A-0AA1CFDD2094}"/>
              </a:ext>
            </a:extLst>
          </p:cNvPr>
          <p:cNvSpPr>
            <a:spLocks noChangeArrowheads="1"/>
          </p:cNvSpPr>
          <p:nvPr/>
        </p:nvSpPr>
        <p:spPr bwMode="auto">
          <a:xfrm>
            <a:off x="6372476" y="3760914"/>
            <a:ext cx="3738043" cy="310325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CAPACITACION</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JAQUELINE PUENTES RAMIREZ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SALMA ALEGRIA PEREZ ACERO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HMM07</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SALMA CAROLINA MARTINEZ SANCHEZ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HMM08</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ANA ISABEL MUÑIZ MARQUEZ</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JORGE LUIS LÓPEZ TELLO</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DAN ISRAEL FERNANDEZ MORAN</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HPR01</a:t>
            </a: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MARIA FERNANDA SOTO ESTRELLA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AD01</a:t>
            </a:r>
          </a:p>
        </p:txBody>
      </p:sp>
      <p:sp>
        <p:nvSpPr>
          <p:cNvPr id="19" name="AutoShape 3">
            <a:extLst>
              <a:ext uri="{FF2B5EF4-FFF2-40B4-BE49-F238E27FC236}">
                <a16:creationId xmlns:a16="http://schemas.microsoft.com/office/drawing/2014/main" xmlns="" id="{5E2E886F-6FFF-45E1-AA3C-CA70E8A0103A}"/>
              </a:ext>
            </a:extLst>
          </p:cNvPr>
          <p:cNvSpPr>
            <a:spLocks noChangeArrowheads="1"/>
          </p:cNvSpPr>
          <p:nvPr/>
        </p:nvSpPr>
        <p:spPr bwMode="auto">
          <a:xfrm>
            <a:off x="5940427" y="2747479"/>
            <a:ext cx="3738043" cy="78943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HUMBERTO RIVERA PEREZ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cxnSp>
        <p:nvCxnSpPr>
          <p:cNvPr id="13" name="Conector recto 12"/>
          <p:cNvCxnSpPr>
            <a:stCxn id="2" idx="2"/>
          </p:cNvCxnSpPr>
          <p:nvPr/>
        </p:nvCxnSpPr>
        <p:spPr>
          <a:xfrm>
            <a:off x="5001136" y="1375668"/>
            <a:ext cx="3186" cy="471556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Conector recto 16"/>
          <p:cNvCxnSpPr>
            <a:stCxn id="18" idx="3"/>
          </p:cNvCxnSpPr>
          <p:nvPr/>
        </p:nvCxnSpPr>
        <p:spPr>
          <a:xfrm>
            <a:off x="3989838" y="2178161"/>
            <a:ext cx="19505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Conector recto 32"/>
          <p:cNvCxnSpPr>
            <a:stCxn id="9" idx="3"/>
          </p:cNvCxnSpPr>
          <p:nvPr/>
        </p:nvCxnSpPr>
        <p:spPr>
          <a:xfrm>
            <a:off x="4005886" y="4841644"/>
            <a:ext cx="23665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4" name="Imagen 33"/>
          <p:cNvPicPr>
            <a:picLocks noChangeAspect="1"/>
          </p:cNvPicPr>
          <p:nvPr/>
        </p:nvPicPr>
        <p:blipFill>
          <a:blip r:embed="rId3"/>
          <a:stretch>
            <a:fillRect/>
          </a:stretch>
        </p:blipFill>
        <p:spPr>
          <a:xfrm>
            <a:off x="4005886" y="3157555"/>
            <a:ext cx="1956986" cy="12192"/>
          </a:xfrm>
          <a:prstGeom prst="rect">
            <a:avLst/>
          </a:prstGeom>
        </p:spPr>
      </p:pic>
      <p:pic>
        <p:nvPicPr>
          <p:cNvPr id="3" name="Imagen 2"/>
          <p:cNvPicPr>
            <a:picLocks noChangeAspect="1"/>
          </p:cNvPicPr>
          <p:nvPr/>
        </p:nvPicPr>
        <p:blipFill>
          <a:blip r:embed="rId4"/>
          <a:stretch>
            <a:fillRect/>
          </a:stretch>
        </p:blipFill>
        <p:spPr>
          <a:xfrm>
            <a:off x="9364558" y="120582"/>
            <a:ext cx="2481287" cy="411515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10" y="1368204"/>
            <a:ext cx="4282618" cy="82682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TERCERA VISITADURÍA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MANUEL ISAAC LÓPEZ SOTO</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sp>
        <p:nvSpPr>
          <p:cNvPr id="18" name="AutoShape 3"/>
          <p:cNvSpPr>
            <a:spLocks noChangeArrowheads="1"/>
          </p:cNvSpPr>
          <p:nvPr/>
        </p:nvSpPr>
        <p:spPr bwMode="auto">
          <a:xfrm>
            <a:off x="3989475" y="2609750"/>
            <a:ext cx="4282618" cy="76189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VISITADORA ADJUNTA</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IVONNE MARTINEZ CASTAÑEDA </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938664" y="4042759"/>
            <a:ext cx="4282618" cy="76044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PATRICIA PÉREZ CASAS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sp>
        <p:nvSpPr>
          <p:cNvPr id="14" name="AutoShape 3"/>
          <p:cNvSpPr>
            <a:spLocks noChangeArrowheads="1"/>
          </p:cNvSpPr>
          <p:nvPr/>
        </p:nvSpPr>
        <p:spPr bwMode="auto">
          <a:xfrm>
            <a:off x="6987336" y="4038978"/>
            <a:ext cx="4282618" cy="76189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SOCORRO MARICELA GUEVARA TREVIÑO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19" name="AutoShape 3"/>
          <p:cNvSpPr>
            <a:spLocks noChangeArrowheads="1"/>
          </p:cNvSpPr>
          <p:nvPr/>
        </p:nvSpPr>
        <p:spPr bwMode="auto">
          <a:xfrm>
            <a:off x="3969350" y="5451735"/>
            <a:ext cx="4282618" cy="72894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OSCAR URIEL GARCÍA ANDRADE</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cxnSp>
        <p:nvCxnSpPr>
          <p:cNvPr id="8" name="Conector recto 7"/>
          <p:cNvCxnSpPr/>
          <p:nvPr/>
        </p:nvCxnSpPr>
        <p:spPr>
          <a:xfrm>
            <a:off x="6110658" y="2195027"/>
            <a:ext cx="0" cy="43119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Conector recto 10"/>
          <p:cNvCxnSpPr/>
          <p:nvPr/>
        </p:nvCxnSpPr>
        <p:spPr>
          <a:xfrm>
            <a:off x="6104310" y="3388114"/>
            <a:ext cx="0" cy="20636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Conector recto 12"/>
          <p:cNvCxnSpPr>
            <a:endCxn id="14" idx="1"/>
          </p:cNvCxnSpPr>
          <p:nvPr/>
        </p:nvCxnSpPr>
        <p:spPr>
          <a:xfrm flipV="1">
            <a:off x="5221283" y="4419926"/>
            <a:ext cx="1766054" cy="15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4"/>
          <a:stretch>
            <a:fillRect/>
          </a:stretch>
        </p:blipFill>
        <p:spPr>
          <a:xfrm>
            <a:off x="9252793" y="137448"/>
            <a:ext cx="2481287" cy="411515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09" y="1440213"/>
            <a:ext cx="4116388" cy="90963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CUARTO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LUIS ÁNGEL SAN MIGUEL GARZA</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cxnSp>
        <p:nvCxnSpPr>
          <p:cNvPr id="3" name="122 Conector recto"/>
          <p:cNvCxnSpPr/>
          <p:nvPr/>
        </p:nvCxnSpPr>
        <p:spPr>
          <a:xfrm>
            <a:off x="5941697" y="2357845"/>
            <a:ext cx="5228" cy="37957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AutoShape 3"/>
          <p:cNvSpPr>
            <a:spLocks noChangeArrowheads="1"/>
          </p:cNvSpPr>
          <p:nvPr/>
        </p:nvSpPr>
        <p:spPr bwMode="auto">
          <a:xfrm>
            <a:off x="3883505" y="5315398"/>
            <a:ext cx="4116387" cy="8382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INTENDENCIA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LUZ MARÍA GONZÁLEZ DE LA CRUZ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HAD03</a:t>
            </a:r>
          </a:p>
        </p:txBody>
      </p:sp>
      <p:sp>
        <p:nvSpPr>
          <p:cNvPr id="17" name="AutoShape 3"/>
          <p:cNvSpPr>
            <a:spLocks noChangeArrowheads="1"/>
          </p:cNvSpPr>
          <p:nvPr/>
        </p:nvSpPr>
        <p:spPr bwMode="auto">
          <a:xfrm>
            <a:off x="1102835" y="3533438"/>
            <a:ext cx="4116388" cy="8382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ANA LILIA RUÍZ CHÁVEZ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HMM05</a:t>
            </a:r>
          </a:p>
        </p:txBody>
      </p:sp>
      <p:sp>
        <p:nvSpPr>
          <p:cNvPr id="15" name="AutoShape 3">
            <a:extLst>
              <a:ext uri="{FF2B5EF4-FFF2-40B4-BE49-F238E27FC236}">
                <a16:creationId xmlns:a16="http://schemas.microsoft.com/office/drawing/2014/main" xmlns="" id="{FA11B24A-987D-47F0-B524-A731B8CFB79D}"/>
              </a:ext>
            </a:extLst>
          </p:cNvPr>
          <p:cNvSpPr>
            <a:spLocks noChangeArrowheads="1"/>
          </p:cNvSpPr>
          <p:nvPr/>
        </p:nvSpPr>
        <p:spPr bwMode="auto">
          <a:xfrm>
            <a:off x="6667004" y="3533438"/>
            <a:ext cx="4116388" cy="8382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ERIKA RAMOS FLORES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cxnSp>
        <p:nvCxnSpPr>
          <p:cNvPr id="5" name="Conector recto 4">
            <a:extLst>
              <a:ext uri="{FF2B5EF4-FFF2-40B4-BE49-F238E27FC236}">
                <a16:creationId xmlns:a16="http://schemas.microsoft.com/office/drawing/2014/main" xmlns="" id="{1FE54902-3DC0-441D-B6ED-1FC2DD64437E}"/>
              </a:ext>
            </a:extLst>
          </p:cNvPr>
          <p:cNvCxnSpPr>
            <a:stCxn id="17" idx="3"/>
            <a:endCxn id="15" idx="1"/>
          </p:cNvCxnSpPr>
          <p:nvPr/>
        </p:nvCxnSpPr>
        <p:spPr>
          <a:xfrm>
            <a:off x="5219223" y="3952538"/>
            <a:ext cx="1447782" cy="0"/>
          </a:xfrm>
          <a:prstGeom prst="line">
            <a:avLst/>
          </a:prstGeom>
        </p:spPr>
        <p:style>
          <a:lnRef idx="1">
            <a:schemeClr val="dk1"/>
          </a:lnRef>
          <a:fillRef idx="0">
            <a:schemeClr val="dk1"/>
          </a:fillRef>
          <a:effectRef idx="0">
            <a:schemeClr val="dk1"/>
          </a:effectRef>
          <a:fontRef idx="minor">
            <a:schemeClr val="tx1"/>
          </a:fontRef>
        </p:style>
      </p:cxnSp>
      <p:pic>
        <p:nvPicPr>
          <p:cNvPr id="4" name="Imagen 3"/>
          <p:cNvPicPr>
            <a:picLocks noChangeAspect="1"/>
          </p:cNvPicPr>
          <p:nvPr/>
        </p:nvPicPr>
        <p:blipFill>
          <a:blip r:embed="rId4"/>
          <a:stretch>
            <a:fillRect/>
          </a:stretch>
        </p:blipFill>
        <p:spPr>
          <a:xfrm>
            <a:off x="9308954" y="121912"/>
            <a:ext cx="2481287" cy="411515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cxnSpLocks/>
            <a:stCxn id="2" idx="2"/>
          </p:cNvCxnSpPr>
          <p:nvPr/>
        </p:nvCxnSpPr>
        <p:spPr>
          <a:xfrm flipH="1">
            <a:off x="6036802" y="2827627"/>
            <a:ext cx="3172" cy="173168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3981780" y="2088284"/>
            <a:ext cx="4116388" cy="73934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QUINTO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LUIS LÓPEZ LÓPEZ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cxnSp>
        <p:nvCxnSpPr>
          <p:cNvPr id="15" name="48 Conector recto"/>
          <p:cNvCxnSpPr/>
          <p:nvPr/>
        </p:nvCxnSpPr>
        <p:spPr>
          <a:xfrm>
            <a:off x="5215265" y="4559310"/>
            <a:ext cx="1643075"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51280" y="4284433"/>
            <a:ext cx="4116388" cy="68127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DULCE FELIZHA OLVERA HERNANDEZ</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6671041" y="4289191"/>
            <a:ext cx="4116388" cy="68127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 </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SOFIA MUÑ0Z MENDOZA </a:t>
            </a: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pic>
        <p:nvPicPr>
          <p:cNvPr id="9" name="Imagen 8"/>
          <p:cNvPicPr>
            <a:picLocks noChangeAspect="1"/>
          </p:cNvPicPr>
          <p:nvPr/>
        </p:nvPicPr>
        <p:blipFill>
          <a:blip r:embed="rId4"/>
          <a:stretch>
            <a:fillRect/>
          </a:stretch>
        </p:blipFill>
        <p:spPr>
          <a:xfrm>
            <a:off x="9252793" y="169276"/>
            <a:ext cx="2481287" cy="4115157"/>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96209" y="1512219"/>
            <a:ext cx="4116388" cy="77358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2" action="ppaction://hlinksldjump"/>
              </a:rPr>
              <a:t>SEXTO VISITADOR REGIONAL</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dirty="0">
                <a:latin typeface="Calibri" pitchFamily="34" charset="0"/>
                <a:cs typeface="Arial" panose="020B0604020202020204" pitchFamily="34" charset="0"/>
              </a:rPr>
              <a:t>LIC. </a:t>
            </a:r>
            <a:r>
              <a:rPr lang="es-ES_tradnl" sz="1399" dirty="0">
                <a:latin typeface="Calibri" pitchFamily="34" charset="0"/>
                <a:cs typeface="Arial" panose="020B0604020202020204" pitchFamily="34" charset="0"/>
              </a:rPr>
              <a:t>JUAN ANTONIO VALDEZ CEPEDA</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HMM01</a:t>
            </a:r>
          </a:p>
        </p:txBody>
      </p:sp>
      <p:cxnSp>
        <p:nvCxnSpPr>
          <p:cNvPr id="3" name="122 Conector recto"/>
          <p:cNvCxnSpPr/>
          <p:nvPr/>
        </p:nvCxnSpPr>
        <p:spPr>
          <a:xfrm flipH="1">
            <a:off x="6015513" y="2304852"/>
            <a:ext cx="3172" cy="287179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187299" y="5176646"/>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3996209" y="3261943"/>
            <a:ext cx="4116388" cy="65072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dirty="0">
                <a:latin typeface="Calibri" pitchFamily="34" charset="0"/>
                <a:cs typeface="Arial" panose="020B0604020202020204" pitchFamily="34" charset="0"/>
                <a:hlinkClick r:id="rId3" action="ppaction://hlinksldjump"/>
              </a:rPr>
              <a:t>VISITADOR  ADJUNTO</a:t>
            </a:r>
            <a:endParaRPr lang="es-ES_tradnl" sz="1399" b="1"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LIC. FABIAN JASSIEL MUÑOZ FLORES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6700186" y="4867967"/>
            <a:ext cx="4116388" cy="65072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NOTIFICADOR</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CÉSAR RAMÍREZ MARTÍNEZ</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sp>
        <p:nvSpPr>
          <p:cNvPr id="12" name="AutoShape 3"/>
          <p:cNvSpPr>
            <a:spLocks noChangeArrowheads="1"/>
          </p:cNvSpPr>
          <p:nvPr/>
        </p:nvSpPr>
        <p:spPr bwMode="auto">
          <a:xfrm>
            <a:off x="1094172" y="4874031"/>
            <a:ext cx="4116388" cy="6852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685" eaLnBrk="1" fontAlgn="auto" hangingPunct="1">
              <a:spcBef>
                <a:spcPts val="0"/>
              </a:spcBef>
              <a:spcAft>
                <a:spcPts val="0"/>
              </a:spcAft>
              <a:defRPr/>
            </a:pPr>
            <a:r>
              <a:rPr lang="es-ES_tradnl" sz="1399" b="1" u="sng" dirty="0">
                <a:solidFill>
                  <a:srgbClr val="0000FF"/>
                </a:solidFill>
                <a:latin typeface="Calibri" pitchFamily="34" charset="0"/>
                <a:cs typeface="Arial" panose="020B0604020202020204" pitchFamily="34" charset="0"/>
              </a:rPr>
              <a:t>SECRETARIA</a:t>
            </a:r>
          </a:p>
          <a:p>
            <a:pPr algn="ctr" defTabSz="1303685" eaLnBrk="1" fontAlgn="auto" hangingPunct="1">
              <a:spcBef>
                <a:spcPts val="0"/>
              </a:spcBef>
              <a:spcAft>
                <a:spcPts val="0"/>
              </a:spcAft>
              <a:defRPr/>
            </a:pPr>
            <a:r>
              <a:rPr lang="es-ES_tradnl" sz="1399" dirty="0">
                <a:latin typeface="Calibri" pitchFamily="34" charset="0"/>
                <a:cs typeface="Arial" panose="020B0604020202020204" pitchFamily="34" charset="0"/>
              </a:rPr>
              <a:t>YESSENIA SARAÍ HERRERA RAMOS</a:t>
            </a:r>
            <a:endParaRPr lang="es-MX" sz="1399" dirty="0">
              <a:latin typeface="Calibri" pitchFamily="34" charset="0"/>
              <a:cs typeface="Arial" panose="020B0604020202020204" pitchFamily="34" charset="0"/>
            </a:endParaRPr>
          </a:p>
          <a:p>
            <a:pPr algn="ctr" defTabSz="1303685" eaLnBrk="1" fontAlgn="auto" hangingPunct="1">
              <a:spcBef>
                <a:spcPts val="0"/>
              </a:spcBef>
              <a:spcAft>
                <a:spcPts val="0"/>
              </a:spcAft>
              <a:defRPr/>
            </a:pPr>
            <a:r>
              <a:rPr lang="es-MX" sz="1399" b="1" dirty="0">
                <a:latin typeface="Calibri" pitchFamily="34" charset="0"/>
                <a:cs typeface="Arial" panose="020B0604020202020204" pitchFamily="34" charset="0"/>
              </a:rPr>
              <a:t>HAD02</a:t>
            </a:r>
          </a:p>
        </p:txBody>
      </p:sp>
      <p:pic>
        <p:nvPicPr>
          <p:cNvPr id="4" name="Imagen 3"/>
          <p:cNvPicPr>
            <a:picLocks noChangeAspect="1"/>
          </p:cNvPicPr>
          <p:nvPr/>
        </p:nvPicPr>
        <p:blipFill>
          <a:blip r:embed="rId4"/>
          <a:stretch>
            <a:fillRect/>
          </a:stretch>
        </p:blipFill>
        <p:spPr>
          <a:xfrm>
            <a:off x="9252793" y="228224"/>
            <a:ext cx="2481287" cy="4115157"/>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6738</TotalTime>
  <Words>6023</Words>
  <Application>Microsoft Office PowerPoint</Application>
  <PresentationFormat>Personalizado</PresentationFormat>
  <Paragraphs>381</Paragraphs>
  <Slides>34</Slides>
  <Notes>0</Notes>
  <HiddenSlides>20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34</vt:i4>
      </vt:variant>
    </vt:vector>
  </HeadingPairs>
  <TitlesOfParts>
    <vt:vector size="40" baseType="lpstr">
      <vt:lpstr>Batang</vt:lpstr>
      <vt:lpstr>Arial</vt:lpstr>
      <vt:lpstr>Baskerville Old Face</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Auxiliar Transp</cp:lastModifiedBy>
  <cp:revision>444</cp:revision>
  <cp:lastPrinted>2019-09-05T20:44:11Z</cp:lastPrinted>
  <dcterms:created xsi:type="dcterms:W3CDTF">2015-01-08T17:52:13Z</dcterms:created>
  <dcterms:modified xsi:type="dcterms:W3CDTF">2021-01-07T15:49:28Z</dcterms:modified>
</cp:coreProperties>
</file>