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userDrawn="1">
          <p15:clr>
            <a:srgbClr val="A4A3A4"/>
          </p15:clr>
        </p15:guide>
        <p15:guide id="2" pos="37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2950" autoAdjust="0"/>
  </p:normalViewPr>
  <p:slideViewPr>
    <p:cSldViewPr>
      <p:cViewPr varScale="1">
        <p:scale>
          <a:sx n="80" d="100"/>
          <a:sy n="80" d="100"/>
        </p:scale>
        <p:origin x="1080" y="84"/>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17/05/2021</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7" y="2236960"/>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30" y="4080511"/>
            <a:ext cx="8316595" cy="1840230"/>
          </a:xfrm>
        </p:spPr>
        <p:txBody>
          <a:bodyPr/>
          <a:lstStyle>
            <a:lvl1pPr marL="0" indent="0" algn="ctr">
              <a:buNone/>
              <a:defRPr>
                <a:solidFill>
                  <a:schemeClr val="tx1">
                    <a:tint val="75000"/>
                  </a:schemeClr>
                </a:solidFill>
              </a:defRPr>
            </a:lvl1pPr>
            <a:lvl2pPr marL="782208" indent="0" algn="ctr">
              <a:buNone/>
              <a:defRPr>
                <a:solidFill>
                  <a:schemeClr val="tx1">
                    <a:tint val="75000"/>
                  </a:schemeClr>
                </a:solidFill>
              </a:defRPr>
            </a:lvl2pPr>
            <a:lvl3pPr marL="1564420" indent="0" algn="ctr">
              <a:buNone/>
              <a:defRPr>
                <a:solidFill>
                  <a:schemeClr val="tx1">
                    <a:tint val="75000"/>
                  </a:schemeClr>
                </a:solidFill>
              </a:defRPr>
            </a:lvl3pPr>
            <a:lvl4pPr marL="2346628" indent="0" algn="ctr">
              <a:buNone/>
              <a:defRPr>
                <a:solidFill>
                  <a:schemeClr val="tx1">
                    <a:tint val="75000"/>
                  </a:schemeClr>
                </a:solidFill>
              </a:defRPr>
            </a:lvl4pPr>
            <a:lvl5pPr marL="3128839" indent="0" algn="ctr">
              <a:buNone/>
              <a:defRPr>
                <a:solidFill>
                  <a:schemeClr val="tx1">
                    <a:tint val="75000"/>
                  </a:schemeClr>
                </a:solidFill>
              </a:defRPr>
            </a:lvl5pPr>
            <a:lvl6pPr marL="3911050" indent="0" algn="ctr">
              <a:buNone/>
              <a:defRPr>
                <a:solidFill>
                  <a:schemeClr val="tx1">
                    <a:tint val="75000"/>
                  </a:schemeClr>
                </a:solidFill>
              </a:defRPr>
            </a:lvl6pPr>
            <a:lvl7pPr marL="4693258" indent="0" algn="ctr">
              <a:buNone/>
              <a:defRPr>
                <a:solidFill>
                  <a:schemeClr val="tx1">
                    <a:tint val="75000"/>
                  </a:schemeClr>
                </a:solidFill>
              </a:defRPr>
            </a:lvl7pPr>
            <a:lvl8pPr marL="5475469" indent="0" algn="ctr">
              <a:buNone/>
              <a:defRPr>
                <a:solidFill>
                  <a:schemeClr val="tx1">
                    <a:tint val="75000"/>
                  </a:schemeClr>
                </a:solidFill>
              </a:defRPr>
            </a:lvl8pPr>
            <a:lvl9pPr marL="6257678"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17/05/2021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17/05/2021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7"/>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4" y="288387"/>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17/05/2021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17/05/2021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7" y="4627250"/>
            <a:ext cx="10098723" cy="1430180"/>
          </a:xfrm>
        </p:spPr>
        <p:txBody>
          <a:bodyPr anchor="t"/>
          <a:lstStyle>
            <a:lvl1pPr algn="l">
              <a:defRPr sz="6699"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7" y="3052063"/>
            <a:ext cx="10098723" cy="1575197"/>
          </a:xfrm>
        </p:spPr>
        <p:txBody>
          <a:bodyPr anchor="b"/>
          <a:lstStyle>
            <a:lvl1pPr marL="0" indent="0">
              <a:buNone/>
              <a:defRPr sz="3400">
                <a:solidFill>
                  <a:schemeClr val="tx1">
                    <a:tint val="75000"/>
                  </a:schemeClr>
                </a:solidFill>
              </a:defRPr>
            </a:lvl1pPr>
            <a:lvl2pPr marL="782208" indent="0">
              <a:buNone/>
              <a:defRPr sz="3100">
                <a:solidFill>
                  <a:schemeClr val="tx1">
                    <a:tint val="75000"/>
                  </a:schemeClr>
                </a:solidFill>
              </a:defRPr>
            </a:lvl2pPr>
            <a:lvl3pPr marL="1564420" indent="0">
              <a:buNone/>
              <a:defRPr sz="2800">
                <a:solidFill>
                  <a:schemeClr val="tx1">
                    <a:tint val="75000"/>
                  </a:schemeClr>
                </a:solidFill>
              </a:defRPr>
            </a:lvl3pPr>
            <a:lvl4pPr marL="2346628" indent="0">
              <a:buNone/>
              <a:defRPr sz="2399">
                <a:solidFill>
                  <a:schemeClr val="tx1">
                    <a:tint val="75000"/>
                  </a:schemeClr>
                </a:solidFill>
              </a:defRPr>
            </a:lvl4pPr>
            <a:lvl5pPr marL="3128839" indent="0">
              <a:buNone/>
              <a:defRPr sz="2399">
                <a:solidFill>
                  <a:schemeClr val="tx1">
                    <a:tint val="75000"/>
                  </a:schemeClr>
                </a:solidFill>
              </a:defRPr>
            </a:lvl5pPr>
            <a:lvl6pPr marL="3911050" indent="0">
              <a:buNone/>
              <a:defRPr sz="2399">
                <a:solidFill>
                  <a:schemeClr val="tx1">
                    <a:tint val="75000"/>
                  </a:schemeClr>
                </a:solidFill>
              </a:defRPr>
            </a:lvl6pPr>
            <a:lvl7pPr marL="4693258" indent="0">
              <a:buNone/>
              <a:defRPr sz="2399">
                <a:solidFill>
                  <a:schemeClr val="tx1">
                    <a:tint val="75000"/>
                  </a:schemeClr>
                </a:solidFill>
              </a:defRPr>
            </a:lvl7pPr>
            <a:lvl8pPr marL="5475469" indent="0">
              <a:buNone/>
              <a:defRPr sz="2399">
                <a:solidFill>
                  <a:schemeClr val="tx1">
                    <a:tint val="75000"/>
                  </a:schemeClr>
                </a:solidFill>
              </a:defRPr>
            </a:lvl8pPr>
            <a:lvl9pPr marL="6257678" indent="0">
              <a:buNone/>
              <a:defRPr sz="2399">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17/05/2021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4"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17/05/2021</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5" y="1611873"/>
            <a:ext cx="5251501"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5" y="2283626"/>
            <a:ext cx="5251501"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17/05/2021</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17/05/2021</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17/05/2021</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8"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7" y="286712"/>
            <a:ext cx="6641725" cy="6145768"/>
          </a:xfrm>
        </p:spPr>
        <p:txBody>
          <a:bodyPr/>
          <a:lstStyle>
            <a:lvl1pPr>
              <a:defRPr sz="5400"/>
            </a:lvl1pPr>
            <a:lvl2pPr>
              <a:defRPr sz="5000"/>
            </a:lvl2pPr>
            <a:lvl3pPr>
              <a:defRPr sz="3999"/>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8" y="1506864"/>
            <a:ext cx="3908718" cy="492561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17/05/2021</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08" indent="0">
              <a:buNone/>
              <a:defRPr sz="5000"/>
            </a:lvl2pPr>
            <a:lvl3pPr marL="1564420" indent="0">
              <a:buNone/>
              <a:defRPr sz="3999"/>
            </a:lvl3pPr>
            <a:lvl4pPr marL="2346628" indent="0">
              <a:buNone/>
              <a:defRPr sz="3400"/>
            </a:lvl4pPr>
            <a:lvl5pPr marL="3128839" indent="0">
              <a:buNone/>
              <a:defRPr sz="3400"/>
            </a:lvl5pPr>
            <a:lvl6pPr marL="3911050" indent="0">
              <a:buNone/>
              <a:defRPr sz="3400"/>
            </a:lvl6pPr>
            <a:lvl7pPr marL="4693258" indent="0">
              <a:buNone/>
              <a:defRPr sz="3400"/>
            </a:lvl7pPr>
            <a:lvl8pPr marL="5475469" indent="0">
              <a:buNone/>
              <a:defRPr sz="3400"/>
            </a:lvl8pPr>
            <a:lvl9pPr marL="6257678"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17/05/2021</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6"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6" y="1679579"/>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6" y="6673854"/>
            <a:ext cx="2771775" cy="384175"/>
          </a:xfrm>
          <a:prstGeom prst="rect">
            <a:avLst/>
          </a:prstGeom>
        </p:spPr>
        <p:txBody>
          <a:bodyPr vert="horz" lIns="156450" tIns="78226" rIns="156450" bIns="78226" rtlCol="0" anchor="ctr"/>
          <a:lstStyle>
            <a:lvl1pPr algn="l" defTabSz="1564420"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17/05/2021</a:t>
            </a:fld>
            <a:endParaRPr lang="es-MX" dirty="0"/>
          </a:p>
        </p:txBody>
      </p:sp>
      <p:sp>
        <p:nvSpPr>
          <p:cNvPr id="5" name="4 Marcador de pie de página"/>
          <p:cNvSpPr>
            <a:spLocks noGrp="1"/>
          </p:cNvSpPr>
          <p:nvPr>
            <p:ph type="ftr" sz="quarter" idx="3"/>
          </p:nvPr>
        </p:nvSpPr>
        <p:spPr>
          <a:xfrm>
            <a:off x="4059238" y="6673854"/>
            <a:ext cx="3762376" cy="384175"/>
          </a:xfrm>
          <a:prstGeom prst="rect">
            <a:avLst/>
          </a:prstGeom>
        </p:spPr>
        <p:txBody>
          <a:bodyPr vert="horz" lIns="156450" tIns="78226" rIns="156450" bIns="78226" rtlCol="0" anchor="ctr"/>
          <a:lstStyle>
            <a:lvl1pPr algn="ctr" defTabSz="1564420"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2" y="6673854"/>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598" rtl="0" eaLnBrk="0" fontAlgn="base" hangingPunct="0">
        <a:spcBef>
          <a:spcPct val="0"/>
        </a:spcBef>
        <a:spcAft>
          <a:spcPct val="0"/>
        </a:spcAft>
        <a:defRPr sz="7299" kern="1200">
          <a:solidFill>
            <a:schemeClr val="tx1"/>
          </a:solidFill>
          <a:latin typeface="+mj-lt"/>
          <a:ea typeface="+mj-ea"/>
          <a:cs typeface="+mj-cs"/>
        </a:defRPr>
      </a:lvl1pPr>
      <a:lvl2pPr algn="ctr" defTabSz="1563598" rtl="0" eaLnBrk="0" fontAlgn="base" hangingPunct="0">
        <a:spcBef>
          <a:spcPct val="0"/>
        </a:spcBef>
        <a:spcAft>
          <a:spcPct val="0"/>
        </a:spcAft>
        <a:defRPr sz="7299">
          <a:solidFill>
            <a:schemeClr val="tx1"/>
          </a:solidFill>
          <a:latin typeface="Calibri" panose="020F0502020204030204" pitchFamily="34" charset="0"/>
        </a:defRPr>
      </a:lvl2pPr>
      <a:lvl3pPr algn="ctr" defTabSz="1563598" rtl="0" eaLnBrk="0" fontAlgn="base" hangingPunct="0">
        <a:spcBef>
          <a:spcPct val="0"/>
        </a:spcBef>
        <a:spcAft>
          <a:spcPct val="0"/>
        </a:spcAft>
        <a:defRPr sz="7299">
          <a:solidFill>
            <a:schemeClr val="tx1"/>
          </a:solidFill>
          <a:latin typeface="Calibri" panose="020F0502020204030204" pitchFamily="34" charset="0"/>
        </a:defRPr>
      </a:lvl3pPr>
      <a:lvl4pPr algn="ctr" defTabSz="1563598" rtl="0" eaLnBrk="0" fontAlgn="base" hangingPunct="0">
        <a:spcBef>
          <a:spcPct val="0"/>
        </a:spcBef>
        <a:spcAft>
          <a:spcPct val="0"/>
        </a:spcAft>
        <a:defRPr sz="7299">
          <a:solidFill>
            <a:schemeClr val="tx1"/>
          </a:solidFill>
          <a:latin typeface="Calibri" panose="020F0502020204030204" pitchFamily="34" charset="0"/>
        </a:defRPr>
      </a:lvl4pPr>
      <a:lvl5pPr algn="ctr" defTabSz="1563598" rtl="0" eaLnBrk="0" fontAlgn="base" hangingPunct="0">
        <a:spcBef>
          <a:spcPct val="0"/>
        </a:spcBef>
        <a:spcAft>
          <a:spcPct val="0"/>
        </a:spcAft>
        <a:defRPr sz="7299">
          <a:solidFill>
            <a:schemeClr val="tx1"/>
          </a:solidFill>
          <a:latin typeface="Calibri" panose="020F0502020204030204" pitchFamily="34" charset="0"/>
        </a:defRPr>
      </a:lvl5pPr>
      <a:lvl6pPr marL="457174" algn="ctr" defTabSz="1563598" rtl="0" fontAlgn="base">
        <a:spcBef>
          <a:spcPct val="0"/>
        </a:spcBef>
        <a:spcAft>
          <a:spcPct val="0"/>
        </a:spcAft>
        <a:defRPr sz="7299">
          <a:solidFill>
            <a:schemeClr val="tx1"/>
          </a:solidFill>
          <a:latin typeface="Calibri" panose="020F0502020204030204" pitchFamily="34" charset="0"/>
        </a:defRPr>
      </a:lvl6pPr>
      <a:lvl7pPr marL="914348" algn="ctr" defTabSz="1563598" rtl="0" fontAlgn="base">
        <a:spcBef>
          <a:spcPct val="0"/>
        </a:spcBef>
        <a:spcAft>
          <a:spcPct val="0"/>
        </a:spcAft>
        <a:defRPr sz="7299">
          <a:solidFill>
            <a:schemeClr val="tx1"/>
          </a:solidFill>
          <a:latin typeface="Calibri" panose="020F0502020204030204" pitchFamily="34" charset="0"/>
        </a:defRPr>
      </a:lvl7pPr>
      <a:lvl8pPr marL="1371522" algn="ctr" defTabSz="1563598" rtl="0" fontAlgn="base">
        <a:spcBef>
          <a:spcPct val="0"/>
        </a:spcBef>
        <a:spcAft>
          <a:spcPct val="0"/>
        </a:spcAft>
        <a:defRPr sz="7299">
          <a:solidFill>
            <a:schemeClr val="tx1"/>
          </a:solidFill>
          <a:latin typeface="Calibri" panose="020F0502020204030204" pitchFamily="34" charset="0"/>
        </a:defRPr>
      </a:lvl8pPr>
      <a:lvl9pPr marL="1828695" algn="ctr" defTabSz="1563598" rtl="0" fontAlgn="base">
        <a:spcBef>
          <a:spcPct val="0"/>
        </a:spcBef>
        <a:spcAft>
          <a:spcPct val="0"/>
        </a:spcAft>
        <a:defRPr sz="7299">
          <a:solidFill>
            <a:schemeClr val="tx1"/>
          </a:solidFill>
          <a:latin typeface="Calibri" panose="020F0502020204030204" pitchFamily="34" charset="0"/>
        </a:defRPr>
      </a:lvl9pPr>
    </p:titleStyle>
    <p:bodyStyle>
      <a:lvl1pPr marL="585754" indent="-585754" algn="l" defTabSz="156359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69928" indent="-487335" algn="l" defTabSz="156359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102" indent="-390502" algn="l" defTabSz="1563598" rtl="0" eaLnBrk="0" fontAlgn="base" hangingPunct="0">
        <a:spcBef>
          <a:spcPct val="20000"/>
        </a:spcBef>
        <a:spcAft>
          <a:spcPct val="0"/>
        </a:spcAft>
        <a:buFont typeface="Arial" charset="0"/>
        <a:buChar char="•"/>
        <a:defRPr sz="3999" kern="1200">
          <a:solidFill>
            <a:schemeClr val="tx1"/>
          </a:solidFill>
          <a:latin typeface="+mn-lt"/>
          <a:ea typeface="+mn-ea"/>
          <a:cs typeface="+mn-cs"/>
        </a:defRPr>
      </a:lvl3pPr>
      <a:lvl4pPr marL="2736693"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287"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151"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36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572"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878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420" rtl="0" eaLnBrk="1" latinLnBrk="0" hangingPunct="1">
        <a:defRPr sz="3100" kern="1200">
          <a:solidFill>
            <a:schemeClr val="tx1"/>
          </a:solidFill>
          <a:latin typeface="+mn-lt"/>
          <a:ea typeface="+mn-ea"/>
          <a:cs typeface="+mn-cs"/>
        </a:defRPr>
      </a:lvl1pPr>
      <a:lvl2pPr marL="782208" algn="l" defTabSz="1564420" rtl="0" eaLnBrk="1" latinLnBrk="0" hangingPunct="1">
        <a:defRPr sz="3100" kern="1200">
          <a:solidFill>
            <a:schemeClr val="tx1"/>
          </a:solidFill>
          <a:latin typeface="+mn-lt"/>
          <a:ea typeface="+mn-ea"/>
          <a:cs typeface="+mn-cs"/>
        </a:defRPr>
      </a:lvl2pPr>
      <a:lvl3pPr marL="1564420" algn="l" defTabSz="1564420" rtl="0" eaLnBrk="1" latinLnBrk="0" hangingPunct="1">
        <a:defRPr sz="3100" kern="1200">
          <a:solidFill>
            <a:schemeClr val="tx1"/>
          </a:solidFill>
          <a:latin typeface="+mn-lt"/>
          <a:ea typeface="+mn-ea"/>
          <a:cs typeface="+mn-cs"/>
        </a:defRPr>
      </a:lvl3pPr>
      <a:lvl4pPr marL="2346628" algn="l" defTabSz="1564420" rtl="0" eaLnBrk="1" latinLnBrk="0" hangingPunct="1">
        <a:defRPr sz="3100" kern="1200">
          <a:solidFill>
            <a:schemeClr val="tx1"/>
          </a:solidFill>
          <a:latin typeface="+mn-lt"/>
          <a:ea typeface="+mn-ea"/>
          <a:cs typeface="+mn-cs"/>
        </a:defRPr>
      </a:lvl4pPr>
      <a:lvl5pPr marL="3128839" algn="l" defTabSz="1564420" rtl="0" eaLnBrk="1" latinLnBrk="0" hangingPunct="1">
        <a:defRPr sz="3100" kern="1200">
          <a:solidFill>
            <a:schemeClr val="tx1"/>
          </a:solidFill>
          <a:latin typeface="+mn-lt"/>
          <a:ea typeface="+mn-ea"/>
          <a:cs typeface="+mn-cs"/>
        </a:defRPr>
      </a:lvl5pPr>
      <a:lvl6pPr marL="3911050" algn="l" defTabSz="1564420" rtl="0" eaLnBrk="1" latinLnBrk="0" hangingPunct="1">
        <a:defRPr sz="3100" kern="1200">
          <a:solidFill>
            <a:schemeClr val="tx1"/>
          </a:solidFill>
          <a:latin typeface="+mn-lt"/>
          <a:ea typeface="+mn-ea"/>
          <a:cs typeface="+mn-cs"/>
        </a:defRPr>
      </a:lvl6pPr>
      <a:lvl7pPr marL="4693258" algn="l" defTabSz="1564420" rtl="0" eaLnBrk="1" latinLnBrk="0" hangingPunct="1">
        <a:defRPr sz="3100" kern="1200">
          <a:solidFill>
            <a:schemeClr val="tx1"/>
          </a:solidFill>
          <a:latin typeface="+mn-lt"/>
          <a:ea typeface="+mn-ea"/>
          <a:cs typeface="+mn-cs"/>
        </a:defRPr>
      </a:lvl7pPr>
      <a:lvl8pPr marL="5475469" algn="l" defTabSz="1564420" rtl="0" eaLnBrk="1" latinLnBrk="0" hangingPunct="1">
        <a:defRPr sz="3100" kern="1200">
          <a:solidFill>
            <a:schemeClr val="tx1"/>
          </a:solidFill>
          <a:latin typeface="+mn-lt"/>
          <a:ea typeface="+mn-ea"/>
          <a:cs typeface="+mn-cs"/>
        </a:defRPr>
      </a:lvl8pPr>
      <a:lvl9pPr marL="6257678" algn="l" defTabSz="1564420"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16.xml"/><Relationship Id="rId7" Type="http://schemas.openxmlformats.org/officeDocument/2006/relationships/slide" Target="slide25.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17.xm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slide" Target="slide32.xml"/><Relationship Id="rId5" Type="http://schemas.openxmlformats.org/officeDocument/2006/relationships/image" Target="../media/image2.png"/><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Conector recto 30">
            <a:extLst>
              <a:ext uri="{FF2B5EF4-FFF2-40B4-BE49-F238E27FC236}">
                <a16:creationId xmlns:a16="http://schemas.microsoft.com/office/drawing/2014/main" id="{2808ABB5-8B7F-4A0A-A075-007A88DB8814}"/>
              </a:ext>
            </a:extLst>
          </p:cNvPr>
          <p:cNvCxnSpPr>
            <a:cxnSpLocks/>
          </p:cNvCxnSpPr>
          <p:nvPr/>
        </p:nvCxnSpPr>
        <p:spPr>
          <a:xfrm>
            <a:off x="9828857" y="4095202"/>
            <a:ext cx="0" cy="2522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23 Conector recto"/>
          <p:cNvCxnSpPr/>
          <p:nvPr/>
        </p:nvCxnSpPr>
        <p:spPr>
          <a:xfrm>
            <a:off x="4452277" y="3340772"/>
            <a:ext cx="2928308" cy="0"/>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9" name="Conector recto 18"/>
          <p:cNvCxnSpPr>
            <a:cxnSpLocks/>
          </p:cNvCxnSpPr>
          <p:nvPr/>
        </p:nvCxnSpPr>
        <p:spPr>
          <a:xfrm>
            <a:off x="2051993" y="4104506"/>
            <a:ext cx="77768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a:cxnSpLocks/>
          </p:cNvCxnSpPr>
          <p:nvPr/>
        </p:nvCxnSpPr>
        <p:spPr>
          <a:xfrm>
            <a:off x="3924201" y="4104506"/>
            <a:ext cx="0" cy="17098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a:cxnSpLocks/>
          </p:cNvCxnSpPr>
          <p:nvPr/>
        </p:nvCxnSpPr>
        <p:spPr>
          <a:xfrm>
            <a:off x="7812633" y="4104506"/>
            <a:ext cx="0" cy="17005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5868416" y="1152178"/>
            <a:ext cx="1" cy="31952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n 5">
            <a:extLst>
              <a:ext uri="{FF2B5EF4-FFF2-40B4-BE49-F238E27FC236}">
                <a16:creationId xmlns:a16="http://schemas.microsoft.com/office/drawing/2014/main" id="{DEDFF07A-C6B2-483B-AA40-96285408234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653" t="24869" r="10129" b="18793"/>
          <a:stretch/>
        </p:blipFill>
        <p:spPr>
          <a:xfrm>
            <a:off x="9396809" y="113825"/>
            <a:ext cx="2371030" cy="1523782"/>
          </a:xfrm>
          <a:prstGeom prst="rect">
            <a:avLst/>
          </a:prstGeom>
          <a:effectLst>
            <a:outerShdw blurRad="50800" dist="2540000" dir="5400000" algn="ctr" rotWithShape="0">
              <a:srgbClr val="000000">
                <a:alpha val="1000"/>
              </a:srgbClr>
            </a:outerShdw>
          </a:effectLst>
        </p:spPr>
      </p:pic>
      <p:cxnSp>
        <p:nvCxnSpPr>
          <p:cNvPr id="24" name="23 Conector recto"/>
          <p:cNvCxnSpPr>
            <a:cxnSpLocks/>
          </p:cNvCxnSpPr>
          <p:nvPr/>
        </p:nvCxnSpPr>
        <p:spPr>
          <a:xfrm>
            <a:off x="5868416" y="2188644"/>
            <a:ext cx="785798" cy="0"/>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8" name="AutoShape 14"/>
          <p:cNvSpPr>
            <a:spLocks noChangeArrowheads="1"/>
          </p:cNvSpPr>
          <p:nvPr/>
        </p:nvSpPr>
        <p:spPr bwMode="auto">
          <a:xfrm>
            <a:off x="4678568" y="4347420"/>
            <a:ext cx="2485993" cy="1124632"/>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852193" y="288082"/>
            <a:ext cx="4147083" cy="117527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cs typeface="+mn-cs"/>
                <a:hlinkClick r:id="rId4" action="ppaction://hlinksldjump"/>
              </a:rPr>
              <a:t>PRESIDENTE</a:t>
            </a:r>
            <a:endParaRPr lang="es-ES" sz="1399" b="1" dirty="0">
              <a:latin typeface="Calibri" pitchFamily="34" charset="0"/>
              <a:cs typeface="+mn-cs"/>
            </a:endParaRPr>
          </a:p>
          <a:p>
            <a:pPr algn="ctr" defTabSz="1564420" eaLnBrk="1" fontAlgn="auto" hangingPunct="1">
              <a:spcBef>
                <a:spcPts val="0"/>
              </a:spcBef>
              <a:spcAft>
                <a:spcPts val="0"/>
              </a:spcAft>
              <a:defRPr/>
            </a:pPr>
            <a:r>
              <a:rPr lang="es-ES" sz="1399" dirty="0">
                <a:latin typeface="Calibri" pitchFamily="34" charset="0"/>
                <a:cs typeface="+mn-cs"/>
              </a:rPr>
              <a:t>DR. HUGO MORALES VALDÉS</a:t>
            </a:r>
          </a:p>
          <a:p>
            <a:pPr algn="ctr" defTabSz="1564420" eaLnBrk="1" fontAlgn="auto" hangingPunct="1">
              <a:spcBef>
                <a:spcPts val="0"/>
              </a:spcBef>
              <a:spcAft>
                <a:spcPts val="0"/>
              </a:spcAft>
              <a:defRPr/>
            </a:pPr>
            <a:r>
              <a:rPr lang="es-MX" sz="1399" b="1" dirty="0">
                <a:latin typeface="Calibri" pitchFamily="34" charset="0"/>
                <a:cs typeface="+mn-cs"/>
              </a:rPr>
              <a:t>HMST01</a:t>
            </a:r>
            <a:endParaRPr lang="es-ES" sz="1399" b="1" dirty="0">
              <a:latin typeface="Calibri" pitchFamily="34" charset="0"/>
              <a:cs typeface="+mn-cs"/>
            </a:endParaRPr>
          </a:p>
        </p:txBody>
      </p:sp>
      <p:sp>
        <p:nvSpPr>
          <p:cNvPr id="72" name="AutoShape 15"/>
          <p:cNvSpPr>
            <a:spLocks noChangeArrowheads="1"/>
          </p:cNvSpPr>
          <p:nvPr/>
        </p:nvSpPr>
        <p:spPr bwMode="auto">
          <a:xfrm>
            <a:off x="6650605" y="1782018"/>
            <a:ext cx="2170140"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685" eaLnBrk="1" fontAlgn="auto" hangingPunct="1">
              <a:spcBef>
                <a:spcPts val="0"/>
              </a:spcBef>
              <a:spcAft>
                <a:spcPts val="0"/>
              </a:spcAft>
              <a:defRPr/>
            </a:pPr>
            <a:r>
              <a:rPr lang="es-ES_tradnl" sz="1200" dirty="0">
                <a:latin typeface="Calibri" pitchFamily="34" charset="0"/>
              </a:rPr>
              <a:t>C.P. FABIAN CHÁVEZ TORRES</a:t>
            </a:r>
          </a:p>
          <a:p>
            <a:pPr algn="ctr" defTabSz="1303685"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2916090" y="2936752"/>
            <a:ext cx="2160239"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ES_tradnl" sz="1100" dirty="0">
                <a:latin typeface="Calibri" pitchFamily="34" charset="0"/>
                <a:cs typeface="+mn-cs"/>
              </a:rPr>
              <a:t>LIC. MIGUEL ALEJANDRO </a:t>
            </a:r>
          </a:p>
          <a:p>
            <a:pPr algn="ctr" defTabSz="1303685" eaLnBrk="1" fontAlgn="auto" hangingPunct="1">
              <a:spcBef>
                <a:spcPts val="0"/>
              </a:spcBef>
              <a:spcAft>
                <a:spcPts val="0"/>
              </a:spcAft>
              <a:defRPr/>
            </a:pPr>
            <a:r>
              <a:rPr lang="es-ES_tradnl" sz="1100" dirty="0">
                <a:latin typeface="Calibri" pitchFamily="34" charset="0"/>
                <a:cs typeface="+mn-cs"/>
              </a:rPr>
              <a:t>MORALES DE LA ROSA</a:t>
            </a:r>
          </a:p>
          <a:p>
            <a:pPr algn="ctr" defTabSz="1303685"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739837" y="367587"/>
            <a:ext cx="2337021" cy="101625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sp>
        <p:nvSpPr>
          <p:cNvPr id="51" name="AutoShape 15"/>
          <p:cNvSpPr>
            <a:spLocks noChangeArrowheads="1"/>
          </p:cNvSpPr>
          <p:nvPr/>
        </p:nvSpPr>
        <p:spPr bwMode="auto">
          <a:xfrm>
            <a:off x="6660505" y="2936752"/>
            <a:ext cx="2160240"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LIC. RICARDO MENDOZA RESENDEZ</a:t>
            </a:r>
          </a:p>
          <a:p>
            <a:pPr algn="ctr" defTabSz="1303685"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2700065" y="5760690"/>
            <a:ext cx="2520280" cy="104333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685"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685"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516489" y="5760690"/>
            <a:ext cx="2713656" cy="107073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DIRECCION GENERAL DEL CIEDH</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LIC. LUIS RODRIGO GALVÁN RÍOS</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HMMS02</a:t>
            </a:r>
          </a:p>
        </p:txBody>
      </p:sp>
      <p:sp>
        <p:nvSpPr>
          <p:cNvPr id="20" name="AutoShape 15"/>
          <p:cNvSpPr>
            <a:spLocks noChangeArrowheads="1"/>
          </p:cNvSpPr>
          <p:nvPr/>
        </p:nvSpPr>
        <p:spPr bwMode="auto">
          <a:xfrm>
            <a:off x="8460705" y="4320530"/>
            <a:ext cx="2592288" cy="109660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10" action="ppaction://hlinksldjump"/>
              </a:rPr>
              <a:t>SECRETARÍA EJECUTIVA</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LIC. CARLOS ALONSO RANGEL GAMEZ</a:t>
            </a:r>
          </a:p>
          <a:p>
            <a:pPr algn="ctr" defTabSz="1303685" eaLnBrk="1" fontAlgn="auto" hangingPunct="1">
              <a:spcBef>
                <a:spcPts val="0"/>
              </a:spcBef>
              <a:spcAft>
                <a:spcPts val="0"/>
              </a:spcAft>
              <a:defRPr/>
            </a:pPr>
            <a:r>
              <a:rPr lang="es-MX" sz="1100" b="1" dirty="0">
                <a:latin typeface="Calibri" pitchFamily="34" charset="0"/>
                <a:cs typeface="+mn-cs"/>
              </a:rPr>
              <a:t>HMMS01</a:t>
            </a:r>
          </a:p>
        </p:txBody>
      </p:sp>
      <p:sp>
        <p:nvSpPr>
          <p:cNvPr id="16" name="AutoShape 16"/>
          <p:cNvSpPr>
            <a:spLocks noChangeArrowheads="1"/>
          </p:cNvSpPr>
          <p:nvPr/>
        </p:nvSpPr>
        <p:spPr bwMode="auto">
          <a:xfrm>
            <a:off x="827857" y="4348027"/>
            <a:ext cx="2370053" cy="112463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11" action="ppaction://hlinksldjump"/>
              </a:rPr>
              <a:t>DIRECCIÓN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cxnSp>
        <p:nvCxnSpPr>
          <p:cNvPr id="44" name="Conector recto 43"/>
          <p:cNvCxnSpPr>
            <a:stCxn id="30" idx="3"/>
            <a:endCxn id="29" idx="1"/>
          </p:cNvCxnSpPr>
          <p:nvPr/>
        </p:nvCxnSpPr>
        <p:spPr>
          <a:xfrm>
            <a:off x="3076858" y="875717"/>
            <a:ext cx="775335"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id="{E7BE5A2E-FDA5-4BDA-AC6E-36F1BB1D9842}"/>
              </a:ext>
            </a:extLst>
          </p:cNvPr>
          <p:cNvCxnSpPr>
            <a:cxnSpLocks/>
          </p:cNvCxnSpPr>
          <p:nvPr/>
        </p:nvCxnSpPr>
        <p:spPr>
          <a:xfrm>
            <a:off x="2051994" y="4095202"/>
            <a:ext cx="0" cy="2522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140225" y="1872259"/>
            <a:ext cx="4116388" cy="84559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SÉPTIMA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228457" y="2717851"/>
            <a:ext cx="0" cy="16033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140225" y="3965578"/>
            <a:ext cx="4116388" cy="8455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IRIS VANESSA DUARTE GARAY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pic>
        <p:nvPicPr>
          <p:cNvPr id="7" name="Imagen 6"/>
          <p:cNvPicPr>
            <a:picLocks noChangeAspect="1"/>
          </p:cNvPicPr>
          <p:nvPr/>
        </p:nvPicPr>
        <p:blipFill>
          <a:blip r:embed="rId4"/>
          <a:stretch>
            <a:fillRect/>
          </a:stretch>
        </p:blipFill>
        <p:spPr>
          <a:xfrm>
            <a:off x="9252793" y="133831"/>
            <a:ext cx="2481287" cy="411515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a:extLst>
              <a:ext uri="{FF2B5EF4-FFF2-40B4-BE49-F238E27FC236}">
                <a16:creationId xmlns:a16="http://schemas.microsoft.com/office/drawing/2014/main" id="{AAFE7BA1-CDEC-40AD-962D-6BF8EBF42462}"/>
              </a:ext>
            </a:extLst>
          </p:cNvPr>
          <p:cNvCxnSpPr/>
          <p:nvPr/>
        </p:nvCxnSpPr>
        <p:spPr>
          <a:xfrm>
            <a:off x="1832614" y="5904706"/>
            <a:ext cx="821566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680214" y="4104506"/>
            <a:ext cx="821566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4898553" y="285074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5979268" y="1930237"/>
            <a:ext cx="0" cy="39744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3924204" y="1080170"/>
            <a:ext cx="4116387" cy="83763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DIRECCIÓN GENERAL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3921073" y="2533907"/>
            <a:ext cx="4116388" cy="83762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COORDINADOR ADMINISTRATIVO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JUAN CARLOS RAMÍREZ SAUCEDO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1475929" y="3738156"/>
            <a:ext cx="3180273" cy="78566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MATERIALES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SAIRA DEL PILAR NORIEGA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331913" y="5353958"/>
            <a:ext cx="3324300" cy="83869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FIDENCIA MARTÍNEZ LUCIO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0" name="AutoShape 3"/>
          <p:cNvSpPr>
            <a:spLocks noChangeArrowheads="1"/>
          </p:cNvSpPr>
          <p:nvPr/>
        </p:nvSpPr>
        <p:spPr bwMode="auto">
          <a:xfrm>
            <a:off x="7302324" y="3744466"/>
            <a:ext cx="3180268" cy="78611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FINANCIEROS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CRISTINA NUNCIO SUSTAITA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7302324" y="5353958"/>
            <a:ext cx="3180266" cy="8387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ADMINISTRATIVO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ALONDRA NAYELI ZAVALA MEDINA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pic>
        <p:nvPicPr>
          <p:cNvPr id="7" name="Imagen 6"/>
          <p:cNvPicPr>
            <a:picLocks noChangeAspect="1"/>
          </p:cNvPicPr>
          <p:nvPr/>
        </p:nvPicPr>
        <p:blipFill>
          <a:blip r:embed="rId3"/>
          <a:stretch>
            <a:fillRect/>
          </a:stretch>
        </p:blipFill>
        <p:spPr>
          <a:xfrm>
            <a:off x="9316516" y="209839"/>
            <a:ext cx="2481287" cy="4115157"/>
          </a:xfrm>
          <a:prstGeom prst="rect">
            <a:avLst/>
          </a:prstGeom>
        </p:spPr>
      </p:pic>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84242" y="1008166"/>
            <a:ext cx="4116388" cy="9285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EJECUTIVA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CARLOS ALONSO RANGEL GAMEZ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7" name="AutoShape 3"/>
          <p:cNvSpPr>
            <a:spLocks noChangeArrowheads="1"/>
          </p:cNvSpPr>
          <p:nvPr/>
        </p:nvSpPr>
        <p:spPr bwMode="auto">
          <a:xfrm>
            <a:off x="6922685" y="3446851"/>
            <a:ext cx="4116387"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PATRICIA MARÍA DOMÍNGUEZ CORONADO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5" name="AutoShape 15"/>
          <p:cNvSpPr>
            <a:spLocks noChangeArrowheads="1"/>
          </p:cNvSpPr>
          <p:nvPr/>
        </p:nvSpPr>
        <p:spPr bwMode="auto">
          <a:xfrm>
            <a:off x="795642" y="1936745"/>
            <a:ext cx="2951163" cy="84080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mn-cs"/>
              </a:rPr>
              <a:t>DIRECCION DE INCLUSIÓN</a:t>
            </a:r>
          </a:p>
          <a:p>
            <a:pPr algn="ctr" defTabSz="1303685" eaLnBrk="1" fontAlgn="auto" hangingPunct="1">
              <a:spcBef>
                <a:spcPts val="0"/>
              </a:spcBef>
              <a:spcAft>
                <a:spcPts val="0"/>
              </a:spcAft>
              <a:defRPr/>
            </a:pPr>
            <a:r>
              <a:rPr lang="es-ES_tradnl" sz="1399" dirty="0">
                <a:latin typeface="Calibri" pitchFamily="34" charset="0"/>
                <a:cs typeface="+mn-cs"/>
              </a:rPr>
              <a:t>ING. ERASMO RAMOS GIL</a:t>
            </a:r>
          </a:p>
          <a:p>
            <a:pPr algn="ctr" defTabSz="1303685" eaLnBrk="1" fontAlgn="auto" hangingPunct="1">
              <a:spcBef>
                <a:spcPts val="0"/>
              </a:spcBef>
              <a:spcAft>
                <a:spcPts val="0"/>
              </a:spcAft>
              <a:defRPr/>
            </a:pPr>
            <a:r>
              <a:rPr lang="es-ES_tradnl" sz="1399" b="1" dirty="0">
                <a:latin typeface="Calibri" pitchFamily="34" charset="0"/>
                <a:cs typeface="+mn-cs"/>
              </a:rPr>
              <a:t>HMMS04</a:t>
            </a:r>
          </a:p>
        </p:txBody>
      </p:sp>
      <p:sp>
        <p:nvSpPr>
          <p:cNvPr id="9" name="AutoShape 3"/>
          <p:cNvSpPr>
            <a:spLocks noChangeArrowheads="1"/>
          </p:cNvSpPr>
          <p:nvPr/>
        </p:nvSpPr>
        <p:spPr bwMode="auto">
          <a:xfrm>
            <a:off x="1630745" y="3446852"/>
            <a:ext cx="4116388" cy="718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BLANCA ARACELI OLAIZ MURILLO</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70513" y="4834993"/>
            <a:ext cx="4116388" cy="85316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BRIGITTE DE RUTH LÓPEZ BARBOSA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0" name="AutoShape 3">
            <a:extLst>
              <a:ext uri="{FF2B5EF4-FFF2-40B4-BE49-F238E27FC236}">
                <a16:creationId xmlns:a16="http://schemas.microsoft.com/office/drawing/2014/main" id="{B192025D-D953-431A-9E57-321BAA716A3A}"/>
              </a:ext>
            </a:extLst>
          </p:cNvPr>
          <p:cNvSpPr>
            <a:spLocks noChangeArrowheads="1"/>
          </p:cNvSpPr>
          <p:nvPr/>
        </p:nvSpPr>
        <p:spPr bwMode="auto">
          <a:xfrm>
            <a:off x="1645800" y="4834993"/>
            <a:ext cx="4116388"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JORGE MIGUEL GAMEZ ROBLES</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cxnSp>
        <p:nvCxnSpPr>
          <p:cNvPr id="34" name="Conector recto 33"/>
          <p:cNvCxnSpPr>
            <a:cxnSpLocks/>
            <a:stCxn id="2" idx="2"/>
          </p:cNvCxnSpPr>
          <p:nvPr/>
        </p:nvCxnSpPr>
        <p:spPr>
          <a:xfrm>
            <a:off x="6342436" y="1936745"/>
            <a:ext cx="0" cy="332482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a:cxnSpLocks/>
            <a:stCxn id="9" idx="3"/>
            <a:endCxn id="7" idx="1"/>
          </p:cNvCxnSpPr>
          <p:nvPr/>
        </p:nvCxnSpPr>
        <p:spPr>
          <a:xfrm flipV="1">
            <a:off x="5747133" y="3806271"/>
            <a:ext cx="1175552"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cxnSpLocks/>
            <a:stCxn id="11" idx="1"/>
            <a:endCxn id="10" idx="3"/>
          </p:cNvCxnSpPr>
          <p:nvPr/>
        </p:nvCxnSpPr>
        <p:spPr>
          <a:xfrm flipH="1">
            <a:off x="5762188" y="5261574"/>
            <a:ext cx="1108325" cy="2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Conector recto 49"/>
          <p:cNvCxnSpPr>
            <a:cxnSpLocks/>
          </p:cNvCxnSpPr>
          <p:nvPr/>
        </p:nvCxnSpPr>
        <p:spPr>
          <a:xfrm>
            <a:off x="3746805" y="2435694"/>
            <a:ext cx="2583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3"/>
          <a:stretch>
            <a:fillRect/>
          </a:stretch>
        </p:blipFill>
        <p:spPr>
          <a:xfrm>
            <a:off x="9297099" y="100204"/>
            <a:ext cx="2481287" cy="411515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ctor recto 11">
            <a:extLst>
              <a:ext uri="{FF2B5EF4-FFF2-40B4-BE49-F238E27FC236}">
                <a16:creationId xmlns:a16="http://schemas.microsoft.com/office/drawing/2014/main" id="{E455AE49-AACF-4E05-98B4-D6C23994C15C}"/>
              </a:ext>
            </a:extLst>
          </p:cNvPr>
          <p:cNvCxnSpPr/>
          <p:nvPr/>
        </p:nvCxnSpPr>
        <p:spPr>
          <a:xfrm flipV="1">
            <a:off x="5093970" y="5087985"/>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4232148" y="1584227"/>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DIRECTOR GENERAL DEL CIEDH</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 LIC. LUIS RODRIGO GALVÁN RÍOS</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cxnSp>
        <p:nvCxnSpPr>
          <p:cNvPr id="3" name="Conector recto 2">
            <a:extLst>
              <a:ext uri="{FF2B5EF4-FFF2-40B4-BE49-F238E27FC236}">
                <a16:creationId xmlns:a16="http://schemas.microsoft.com/office/drawing/2014/main" id="{8583A5D2-B8F5-44BA-BC14-AF07F17FFD3A}"/>
              </a:ext>
            </a:extLst>
          </p:cNvPr>
          <p:cNvCxnSpPr>
            <a:cxnSpLocks/>
            <a:stCxn id="11" idx="2"/>
            <a:endCxn id="14" idx="0"/>
          </p:cNvCxnSpPr>
          <p:nvPr/>
        </p:nvCxnSpPr>
        <p:spPr>
          <a:xfrm flipH="1">
            <a:off x="6272665" y="2811213"/>
            <a:ext cx="17677" cy="3018634"/>
          </a:xfrm>
          <a:prstGeom prst="line">
            <a:avLst/>
          </a:prstGeom>
          <a:ln w="38100"/>
        </p:spPr>
        <p:style>
          <a:lnRef idx="1">
            <a:schemeClr val="dk1"/>
          </a:lnRef>
          <a:fillRef idx="0">
            <a:schemeClr val="dk1"/>
          </a:fillRef>
          <a:effectRef idx="0">
            <a:schemeClr val="dk1"/>
          </a:effectRef>
          <a:fontRef idx="minor">
            <a:schemeClr val="tx1"/>
          </a:fontRef>
        </p:style>
      </p:cxnSp>
      <p:pic>
        <p:nvPicPr>
          <p:cNvPr id="2" name="Imagen 1"/>
          <p:cNvPicPr>
            <a:picLocks noChangeAspect="1"/>
          </p:cNvPicPr>
          <p:nvPr/>
        </p:nvPicPr>
        <p:blipFill>
          <a:blip r:embed="rId2"/>
          <a:stretch>
            <a:fillRect/>
          </a:stretch>
        </p:blipFill>
        <p:spPr>
          <a:xfrm>
            <a:off x="9252793" y="140141"/>
            <a:ext cx="2481287" cy="4115157"/>
          </a:xfrm>
          <a:prstGeom prst="rect">
            <a:avLst/>
          </a:prstGeom>
        </p:spPr>
      </p:pic>
      <p:cxnSp>
        <p:nvCxnSpPr>
          <p:cNvPr id="13" name="Conector recto 12">
            <a:extLst>
              <a:ext uri="{FF2B5EF4-FFF2-40B4-BE49-F238E27FC236}">
                <a16:creationId xmlns:a16="http://schemas.microsoft.com/office/drawing/2014/main" id="{AC6C9D56-CB4B-4248-B1A5-F2591832FF91}"/>
              </a:ext>
            </a:extLst>
          </p:cNvPr>
          <p:cNvCxnSpPr/>
          <p:nvPr/>
        </p:nvCxnSpPr>
        <p:spPr>
          <a:xfrm flipV="1">
            <a:off x="4941570" y="3503809"/>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a:extLst>
              <a:ext uri="{FF2B5EF4-FFF2-40B4-BE49-F238E27FC236}">
                <a16:creationId xmlns:a16="http://schemas.microsoft.com/office/drawing/2014/main" id="{FB11D6EE-DE34-45A5-A77F-0B63E0EC8DCD}"/>
              </a:ext>
            </a:extLst>
          </p:cNvPr>
          <p:cNvSpPr>
            <a:spLocks noChangeArrowheads="1"/>
          </p:cNvSpPr>
          <p:nvPr/>
        </p:nvSpPr>
        <p:spPr bwMode="auto">
          <a:xfrm>
            <a:off x="1463998" y="3168403"/>
            <a:ext cx="4116388" cy="91739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ARLETTE KATIUSKA ZARZAR LEE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HMM02</a:t>
            </a:r>
          </a:p>
        </p:txBody>
      </p:sp>
      <p:sp>
        <p:nvSpPr>
          <p:cNvPr id="4" name="AutoShape 3">
            <a:extLst>
              <a:ext uri="{FF2B5EF4-FFF2-40B4-BE49-F238E27FC236}">
                <a16:creationId xmlns:a16="http://schemas.microsoft.com/office/drawing/2014/main" id="{72A48FFF-ADB4-40A5-8A34-2D3E491A6E7F}"/>
              </a:ext>
            </a:extLst>
          </p:cNvPr>
          <p:cNvSpPr>
            <a:spLocks noChangeArrowheads="1"/>
          </p:cNvSpPr>
          <p:nvPr/>
        </p:nvSpPr>
        <p:spPr bwMode="auto">
          <a:xfrm>
            <a:off x="7080621" y="3168402"/>
            <a:ext cx="4116388" cy="91739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PRIMO EMMANUEL GARCIA GARCIA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8" name="AutoShape 3">
            <a:extLst>
              <a:ext uri="{FF2B5EF4-FFF2-40B4-BE49-F238E27FC236}">
                <a16:creationId xmlns:a16="http://schemas.microsoft.com/office/drawing/2014/main" id="{C36F5E6C-6FC8-49B4-BFE9-A058182572A2}"/>
              </a:ext>
            </a:extLst>
          </p:cNvPr>
          <p:cNvSpPr>
            <a:spLocks noChangeArrowheads="1"/>
          </p:cNvSpPr>
          <p:nvPr/>
        </p:nvSpPr>
        <p:spPr bwMode="auto">
          <a:xfrm>
            <a:off x="1463998" y="4530630"/>
            <a:ext cx="4116388" cy="91739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DR. MIGUEL ONTIVEROS ALONSO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HMM04</a:t>
            </a:r>
          </a:p>
        </p:txBody>
      </p:sp>
      <p:sp>
        <p:nvSpPr>
          <p:cNvPr id="9" name="AutoShape 3">
            <a:extLst>
              <a:ext uri="{FF2B5EF4-FFF2-40B4-BE49-F238E27FC236}">
                <a16:creationId xmlns:a16="http://schemas.microsoft.com/office/drawing/2014/main" id="{B0CFE2FB-914E-4D02-8490-FEA612F32A04}"/>
              </a:ext>
            </a:extLst>
          </p:cNvPr>
          <p:cNvSpPr>
            <a:spLocks noChangeArrowheads="1"/>
          </p:cNvSpPr>
          <p:nvPr/>
        </p:nvSpPr>
        <p:spPr bwMode="auto">
          <a:xfrm>
            <a:off x="7080621" y="4530629"/>
            <a:ext cx="4116388" cy="91739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DR. MANUEL VIDAURRI ARECHIGA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HMM04</a:t>
            </a:r>
          </a:p>
        </p:txBody>
      </p:sp>
      <p:sp>
        <p:nvSpPr>
          <p:cNvPr id="14" name="AutoShape 3">
            <a:extLst>
              <a:ext uri="{FF2B5EF4-FFF2-40B4-BE49-F238E27FC236}">
                <a16:creationId xmlns:a16="http://schemas.microsoft.com/office/drawing/2014/main" id="{3ADF2F10-3981-44F8-9D47-5E0C24B5666C}"/>
              </a:ext>
            </a:extLst>
          </p:cNvPr>
          <p:cNvSpPr>
            <a:spLocks noChangeArrowheads="1"/>
          </p:cNvSpPr>
          <p:nvPr/>
        </p:nvSpPr>
        <p:spPr bwMode="auto">
          <a:xfrm>
            <a:off x="4214471" y="582984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JAQUELINE ALEJANDRA RUIZ REYNOSA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4165200" y="1373073"/>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TÉCNICA Y </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TITULAR DE LA UNIDAD DE TRANSPARENCIA</a:t>
            </a:r>
          </a:p>
          <a:p>
            <a:pPr algn="ctr" defTabSz="1303685" eaLnBrk="1" fontAlgn="auto" hangingPunct="1">
              <a:spcBef>
                <a:spcPts val="0"/>
              </a:spcBef>
              <a:spcAft>
                <a:spcPts val="0"/>
              </a:spcAft>
              <a:defRPr/>
            </a:pPr>
            <a:r>
              <a:rPr lang="es-ES_tradnl" sz="1399" dirty="0">
                <a:latin typeface="Calibri" pitchFamily="34" charset="0"/>
              </a:rPr>
              <a:t>MTRO. JAIME IVÁN RODRÍGUEZ LOZANO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cxnSp>
        <p:nvCxnSpPr>
          <p:cNvPr id="9" name="Conector recto 8">
            <a:extLst>
              <a:ext uri="{FF2B5EF4-FFF2-40B4-BE49-F238E27FC236}">
                <a16:creationId xmlns:a16="http://schemas.microsoft.com/office/drawing/2014/main" id="{5BA2741D-A49C-4766-84A5-D2F5B2B830D3}"/>
              </a:ext>
            </a:extLst>
          </p:cNvPr>
          <p:cNvCxnSpPr>
            <a:endCxn id="2" idx="0"/>
          </p:cNvCxnSpPr>
          <p:nvPr/>
        </p:nvCxnSpPr>
        <p:spPr>
          <a:xfrm>
            <a:off x="6223393" y="2655961"/>
            <a:ext cx="1" cy="947473"/>
          </a:xfrm>
          <a:prstGeom prst="line">
            <a:avLst/>
          </a:prstGeom>
          <a:ln w="38100"/>
        </p:spPr>
        <p:style>
          <a:lnRef idx="1">
            <a:schemeClr val="dk1"/>
          </a:lnRef>
          <a:fillRef idx="0">
            <a:schemeClr val="dk1"/>
          </a:fillRef>
          <a:effectRef idx="0">
            <a:schemeClr val="dk1"/>
          </a:effectRef>
          <a:fontRef idx="minor">
            <a:schemeClr val="tx1"/>
          </a:fontRef>
        </p:style>
      </p:cxnSp>
      <p:sp>
        <p:nvSpPr>
          <p:cNvPr id="2" name="AutoShape 3">
            <a:extLst>
              <a:ext uri="{FF2B5EF4-FFF2-40B4-BE49-F238E27FC236}">
                <a16:creationId xmlns:a16="http://schemas.microsoft.com/office/drawing/2014/main" id="{852CB368-54F4-4FDD-9D24-9564DAE7E9F9}"/>
              </a:ext>
            </a:extLst>
          </p:cNvPr>
          <p:cNvSpPr>
            <a:spLocks noChangeArrowheads="1"/>
          </p:cNvSpPr>
          <p:nvPr/>
        </p:nvSpPr>
        <p:spPr bwMode="auto">
          <a:xfrm>
            <a:off x="4356249" y="3603434"/>
            <a:ext cx="3734290"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TRANSPARENCIA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BEATRIZ LORENA VILLARREAL ALVARADO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pic>
        <p:nvPicPr>
          <p:cNvPr id="11" name="Imagen 10"/>
          <p:cNvPicPr>
            <a:picLocks noChangeAspect="1"/>
          </p:cNvPicPr>
          <p:nvPr/>
        </p:nvPicPr>
        <p:blipFill>
          <a:blip r:embed="rId2"/>
          <a:stretch>
            <a:fillRect/>
          </a:stretch>
        </p:blipFill>
        <p:spPr>
          <a:xfrm>
            <a:off x="9324801" y="144066"/>
            <a:ext cx="2481287" cy="4115157"/>
          </a:xfrm>
          <a:prstGeom prst="rect">
            <a:avLst/>
          </a:prstGeom>
        </p:spPr>
      </p:pic>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9972873" y="144066"/>
            <a:ext cx="1672692" cy="2936117"/>
          </a:xfrm>
          <a:prstGeom prst="rect">
            <a:avLst/>
          </a:prstGeom>
        </p:spPr>
      </p:pic>
      <p:sp>
        <p:nvSpPr>
          <p:cNvPr id="12" name="CuadroTexto 11"/>
          <p:cNvSpPr txBox="1"/>
          <p:nvPr/>
        </p:nvSpPr>
        <p:spPr>
          <a:xfrm>
            <a:off x="107777" y="1296194"/>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140225" y="368689"/>
            <a:ext cx="3874591" cy="584775"/>
          </a:xfrm>
          <a:prstGeom prst="rect">
            <a:avLst/>
          </a:prstGeom>
          <a:noFill/>
        </p:spPr>
        <p:txBody>
          <a:bodyPr wrap="square" rtlCol="0">
            <a:spAutoFit/>
          </a:bodyPr>
          <a:lstStyle/>
          <a:p>
            <a:r>
              <a:rPr lang="es-ES" sz="3200" dirty="0">
                <a:latin typeface="Baskerville Old Face" panose="02020602080505020303" pitchFamily="18" charset="0"/>
                <a:ea typeface="Batang" panose="02030600000101010101" pitchFamily="18" charset="-127"/>
              </a:rPr>
              <a:t>P R E S I D E N T E</a:t>
            </a:r>
          </a:p>
        </p:txBody>
      </p:sp>
    </p:spTree>
    <p:extLst>
      <p:ext uri="{BB962C8B-B14F-4D97-AF65-F5344CB8AC3E}">
        <p14:creationId xmlns:p14="http://schemas.microsoft.com/office/powerpoint/2010/main" val="109165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uadroTexto 4"/>
          <p:cNvSpPr txBox="1"/>
          <p:nvPr/>
        </p:nvSpPr>
        <p:spPr>
          <a:xfrm>
            <a:off x="1115890" y="2232300"/>
            <a:ext cx="10081120" cy="3659143"/>
          </a:xfrm>
          <a:prstGeom prst="rect">
            <a:avLst/>
          </a:prstGeom>
          <a:noFill/>
        </p:spPr>
        <p:txBody>
          <a:bodyPr wrap="square" rtlCol="0">
            <a:spAutoFit/>
          </a:bodyPr>
          <a:lstStyle/>
          <a:p>
            <a:pPr algn="just">
              <a:lnSpc>
                <a:spcPct val="150000"/>
              </a:lnSpc>
            </a:pPr>
            <a:r>
              <a:rPr lang="es-ES" sz="12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3078108" y="432098"/>
            <a:ext cx="6156684" cy="569387"/>
          </a:xfrm>
          <a:prstGeom prst="rect">
            <a:avLst/>
          </a:prstGeom>
          <a:noFill/>
        </p:spPr>
        <p:txBody>
          <a:bodyPr wrap="square" rtlCol="0">
            <a:spAutoFit/>
          </a:bodyPr>
          <a:lstStyle/>
          <a:p>
            <a:r>
              <a:rPr lang="es-ES" dirty="0">
                <a:latin typeface="Baskerville Old Face" panose="02020602080505020303" pitchFamily="18" charset="0"/>
              </a:rPr>
              <a:t>V I S I T A D O R   G E N E R A L</a:t>
            </a:r>
          </a:p>
        </p:txBody>
      </p:sp>
      <p:pic>
        <p:nvPicPr>
          <p:cNvPr id="2" name="Imagen 1"/>
          <p:cNvPicPr>
            <a:picLocks noChangeAspect="1"/>
          </p:cNvPicPr>
          <p:nvPr/>
        </p:nvPicPr>
        <p:blipFill>
          <a:blip r:embed="rId2"/>
          <a:stretch>
            <a:fillRect/>
          </a:stretch>
        </p:blipFill>
        <p:spPr>
          <a:xfrm>
            <a:off x="10116889" y="72058"/>
            <a:ext cx="1670449" cy="2938527"/>
          </a:xfrm>
          <a:prstGeom prst="rect">
            <a:avLst/>
          </a:prstGeom>
        </p:spPr>
      </p:pic>
    </p:spTree>
    <p:extLst>
      <p:ext uri="{BB962C8B-B14F-4D97-AF65-F5344CB8AC3E}">
        <p14:creationId xmlns:p14="http://schemas.microsoft.com/office/powerpoint/2010/main" val="1878588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2"/>
            <a:ext cx="11017224" cy="5044138"/>
          </a:xfrm>
          <a:prstGeom prst="rect">
            <a:avLst/>
          </a:prstGeom>
          <a:noFill/>
        </p:spPr>
        <p:txBody>
          <a:bodyPr wrap="square" rtlCol="0">
            <a:spAutoFit/>
          </a:bodyPr>
          <a:lstStyle/>
          <a:p>
            <a:pPr algn="just">
              <a:lnSpc>
                <a:spcPct val="150000"/>
              </a:lnSpc>
            </a:pPr>
            <a:r>
              <a:rPr lang="es-ES" sz="12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5" name="CuadroTexto 4"/>
          <p:cNvSpPr txBox="1"/>
          <p:nvPr/>
        </p:nvSpPr>
        <p:spPr>
          <a:xfrm>
            <a:off x="2916089" y="432101"/>
            <a:ext cx="6444716" cy="569387"/>
          </a:xfrm>
          <a:prstGeom prst="rect">
            <a:avLst/>
          </a:prstGeom>
          <a:noFill/>
        </p:spPr>
        <p:txBody>
          <a:bodyPr wrap="square" rtlCol="0">
            <a:spAutoFit/>
          </a:bodyPr>
          <a:lstStyle/>
          <a:p>
            <a:r>
              <a:rPr lang="es-ES" dirty="0">
                <a:latin typeface="Baskerville Old Face" panose="02020602080505020303" pitchFamily="18" charset="0"/>
              </a:rPr>
              <a:t>D I R E C T O R   G E N E R A L</a:t>
            </a:r>
          </a:p>
        </p:txBody>
      </p:sp>
      <p:pic>
        <p:nvPicPr>
          <p:cNvPr id="3" name="Imagen 2"/>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77127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9"/>
            <a:ext cx="11017224" cy="3105145"/>
          </a:xfrm>
          <a:prstGeom prst="rect">
            <a:avLst/>
          </a:prstGeom>
          <a:noFill/>
        </p:spPr>
        <p:txBody>
          <a:bodyPr wrap="square" rtlCol="0">
            <a:spAutoFit/>
          </a:bodyPr>
          <a:lstStyle/>
          <a:p>
            <a:pPr algn="just">
              <a:lnSpc>
                <a:spcPct val="150000"/>
              </a:lnSpc>
            </a:pPr>
            <a:r>
              <a:rPr lang="es-ES" sz="12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2988097" y="515805"/>
            <a:ext cx="6840760" cy="569387"/>
          </a:xfrm>
          <a:prstGeom prst="rect">
            <a:avLst/>
          </a:prstGeom>
          <a:noFill/>
        </p:spPr>
        <p:txBody>
          <a:bodyPr wrap="square" rtlCol="0">
            <a:spAutoFit/>
          </a:bodyPr>
          <a:lstStyle/>
          <a:p>
            <a:r>
              <a:rPr lang="es-ES" dirty="0">
                <a:latin typeface="Baskerville Old Face" panose="02020602080505020303" pitchFamily="18" charset="0"/>
              </a:rPr>
              <a:t>S E C R E T A R I O  T É C N I C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95883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7"/>
            <a:ext cx="11017224" cy="612155"/>
          </a:xfrm>
          <a:prstGeom prst="rect">
            <a:avLst/>
          </a:prstGeom>
          <a:noFill/>
        </p:spPr>
        <p:txBody>
          <a:bodyPr wrap="square" rtlCol="0">
            <a:spAutoFit/>
          </a:bodyPr>
          <a:lstStyle/>
          <a:p>
            <a:pPr algn="just">
              <a:lnSpc>
                <a:spcPct val="150000"/>
              </a:lnSpc>
            </a:pPr>
            <a:r>
              <a:rPr lang="es-ES" sz="12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2700065" y="360090"/>
            <a:ext cx="6480720" cy="569387"/>
          </a:xfrm>
          <a:prstGeom prst="rect">
            <a:avLst/>
          </a:prstGeom>
          <a:noFill/>
        </p:spPr>
        <p:txBody>
          <a:bodyPr wrap="square" rtlCol="0">
            <a:spAutoFit/>
          </a:bodyPr>
          <a:lstStyle/>
          <a:p>
            <a:r>
              <a:rPr lang="es-ES" dirty="0">
                <a:latin typeface="Baskerville Old Face" panose="02020602080505020303" pitchFamily="18" charset="0"/>
              </a:rPr>
              <a:t>C O N T R A L O R   I N T E R N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00403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02088" y="1008161"/>
            <a:ext cx="4116388" cy="9054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hlinkClick r:id="rId2" action="ppaction://hlinksldjump"/>
              </a:rPr>
              <a:t>PRESIDENTE</a:t>
            </a:r>
            <a:endParaRPr lang="es-ES" sz="1399" b="1" dirty="0">
              <a:latin typeface="Calibri" pitchFamily="34" charset="0"/>
            </a:endParaRPr>
          </a:p>
          <a:p>
            <a:pPr algn="ctr" defTabSz="1564420" eaLnBrk="1" fontAlgn="auto" hangingPunct="1">
              <a:spcBef>
                <a:spcPts val="0"/>
              </a:spcBef>
              <a:spcAft>
                <a:spcPts val="0"/>
              </a:spcAft>
              <a:defRPr/>
            </a:pPr>
            <a:r>
              <a:rPr lang="es-ES" sz="1399" dirty="0">
                <a:latin typeface="Calibri" pitchFamily="34" charset="0"/>
              </a:rPr>
              <a:t>DR. HUGO MORALES VALDES</a:t>
            </a:r>
          </a:p>
          <a:p>
            <a:pPr algn="ctr" defTabSz="1564420" eaLnBrk="1" fontAlgn="auto" hangingPunct="1">
              <a:spcBef>
                <a:spcPts val="0"/>
              </a:spcBef>
              <a:spcAft>
                <a:spcPts val="0"/>
              </a:spcAft>
              <a:defRPr/>
            </a:pPr>
            <a:r>
              <a:rPr lang="es-MX" sz="1399" b="1" dirty="0">
                <a:latin typeface="Calibri" pitchFamily="34" charset="0"/>
              </a:rPr>
              <a:t>HMST01</a:t>
            </a:r>
            <a:endParaRPr lang="es-ES" sz="1399" b="1" dirty="0">
              <a:latin typeface="Calibri" pitchFamily="34" charset="0"/>
            </a:endParaRPr>
          </a:p>
        </p:txBody>
      </p:sp>
      <p:sp>
        <p:nvSpPr>
          <p:cNvPr id="7" name="AutoShape 3"/>
          <p:cNvSpPr>
            <a:spLocks noChangeArrowheads="1"/>
          </p:cNvSpPr>
          <p:nvPr/>
        </p:nvSpPr>
        <p:spPr bwMode="auto">
          <a:xfrm>
            <a:off x="3924201" y="5565376"/>
            <a:ext cx="4116388" cy="81323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TÉCNICO OPERATIVO</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MARIO ALBERTO CARRANZA SÁNCHEZ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sp>
        <p:nvSpPr>
          <p:cNvPr id="12" name="AutoShape 3"/>
          <p:cNvSpPr>
            <a:spLocks noChangeArrowheads="1"/>
          </p:cNvSpPr>
          <p:nvPr/>
        </p:nvSpPr>
        <p:spPr bwMode="auto">
          <a:xfrm>
            <a:off x="6493029" y="2726844"/>
            <a:ext cx="4481807" cy="87360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hlinkClick r:id="rId3" action="ppaction://hlinksldjump"/>
              </a:rPr>
              <a:t>COORDINACIÓN DE SISTEMAS</a:t>
            </a: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OCTAVIO DE JESÚS GOMEZ ESCOBEDO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45820" y="4154157"/>
            <a:ext cx="4481807" cy="8736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ASISTENTE PRESIDENCIA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DINORAH CASTILLO RIVERA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45820" y="2726845"/>
            <a:ext cx="4481807" cy="8736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ASISTENTE PRESIDENCIA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CARMINA MONSERRAT MONTENEGRO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cxnSp>
        <p:nvCxnSpPr>
          <p:cNvPr id="21" name="Conector recto 20"/>
          <p:cNvCxnSpPr>
            <a:cxnSpLocks/>
          </p:cNvCxnSpPr>
          <p:nvPr/>
        </p:nvCxnSpPr>
        <p:spPr>
          <a:xfrm>
            <a:off x="5860282" y="1944266"/>
            <a:ext cx="1" cy="36211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a:cxnSpLocks/>
            <a:stCxn id="16" idx="3"/>
            <a:endCxn id="12" idx="1"/>
          </p:cNvCxnSpPr>
          <p:nvPr/>
        </p:nvCxnSpPr>
        <p:spPr>
          <a:xfrm flipV="1">
            <a:off x="5227627" y="3163647"/>
            <a:ext cx="1265402"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flipH="1">
            <a:off x="5244154" y="4680570"/>
            <a:ext cx="6161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30232" y="168766"/>
            <a:ext cx="2481287" cy="4115157"/>
          </a:xfrm>
          <a:prstGeom prst="rect">
            <a:avLst/>
          </a:prstGeom>
        </p:spPr>
      </p:pic>
      <p:cxnSp>
        <p:nvCxnSpPr>
          <p:cNvPr id="15" name="Conector recto 14">
            <a:extLst>
              <a:ext uri="{FF2B5EF4-FFF2-40B4-BE49-F238E27FC236}">
                <a16:creationId xmlns:a16="http://schemas.microsoft.com/office/drawing/2014/main" id="{22F273DD-6A02-4D4D-AEA3-F5DC737417C5}"/>
              </a:ext>
            </a:extLst>
          </p:cNvPr>
          <p:cNvCxnSpPr>
            <a:cxnSpLocks/>
          </p:cNvCxnSpPr>
          <p:nvPr/>
        </p:nvCxnSpPr>
        <p:spPr>
          <a:xfrm>
            <a:off x="5237656" y="4680570"/>
            <a:ext cx="62262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42"/>
            <a:ext cx="11017224" cy="1443152"/>
          </a:xfrm>
          <a:prstGeom prst="rect">
            <a:avLst/>
          </a:prstGeom>
          <a:noFill/>
        </p:spPr>
        <p:txBody>
          <a:bodyPr wrap="square" rtlCol="0">
            <a:spAutoFit/>
          </a:bodyPr>
          <a:lstStyle/>
          <a:p>
            <a:pPr algn="just">
              <a:lnSpc>
                <a:spcPct val="150000"/>
              </a:lnSpc>
            </a:pPr>
            <a:r>
              <a:rPr lang="es-ES" sz="12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2015989" y="504106"/>
            <a:ext cx="7632848" cy="569387"/>
          </a:xfrm>
          <a:prstGeom prst="rect">
            <a:avLst/>
          </a:prstGeom>
          <a:noFill/>
        </p:spPr>
        <p:txBody>
          <a:bodyPr wrap="square" rtlCol="0">
            <a:spAutoFit/>
          </a:bodyPr>
          <a:lstStyle/>
          <a:p>
            <a:r>
              <a:rPr lang="es-ES" dirty="0">
                <a:latin typeface="Baskerville Old Face" panose="02020602080505020303" pitchFamily="18" charset="0"/>
              </a:rPr>
              <a:t>C O O R D I N A D O R   J U R Í D I C O</a:t>
            </a:r>
          </a:p>
        </p:txBody>
      </p:sp>
      <p:pic>
        <p:nvPicPr>
          <p:cNvPr id="2" name="Imagen 1"/>
          <p:cNvPicPr>
            <a:picLocks noChangeAspect="1"/>
          </p:cNvPicPr>
          <p:nvPr/>
        </p:nvPicPr>
        <p:blipFill>
          <a:blip r:embed="rId2"/>
          <a:stretch>
            <a:fillRect/>
          </a:stretch>
        </p:blipFill>
        <p:spPr>
          <a:xfrm>
            <a:off x="10116889" y="157867"/>
            <a:ext cx="1670449" cy="2938527"/>
          </a:xfrm>
          <a:prstGeom prst="rect">
            <a:avLst/>
          </a:prstGeom>
        </p:spPr>
      </p:pic>
    </p:spTree>
    <p:extLst>
      <p:ext uri="{BB962C8B-B14F-4D97-AF65-F5344CB8AC3E}">
        <p14:creationId xmlns:p14="http://schemas.microsoft.com/office/powerpoint/2010/main" val="63665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736354"/>
            <a:ext cx="11017224" cy="1384995"/>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2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200" dirty="0"/>
              <a:t>IX. Realizar las compras de insumos necesarios para la buena y eficaz marcha de la Comisión.</a:t>
            </a:r>
          </a:p>
        </p:txBody>
      </p:sp>
      <p:sp>
        <p:nvSpPr>
          <p:cNvPr id="3" name="CuadroTexto 2"/>
          <p:cNvSpPr txBox="1"/>
          <p:nvPr/>
        </p:nvSpPr>
        <p:spPr>
          <a:xfrm>
            <a:off x="755849" y="504106"/>
            <a:ext cx="9361040" cy="569387"/>
          </a:xfrm>
          <a:prstGeom prst="rect">
            <a:avLst/>
          </a:prstGeom>
          <a:noFill/>
        </p:spPr>
        <p:txBody>
          <a:bodyPr wrap="square" rtlCol="0">
            <a:spAutoFit/>
          </a:bodyPr>
          <a:lstStyle/>
          <a:p>
            <a:r>
              <a:rPr lang="es-ES" dirty="0">
                <a:latin typeface="Baskerville Old Face" panose="02020602080505020303" pitchFamily="18" charset="0"/>
              </a:rPr>
              <a:t>C O O R D I N A D O R   A D M I N I S T R A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504106"/>
            <a:ext cx="6480720" cy="569387"/>
          </a:xfrm>
          <a:prstGeom prst="rect">
            <a:avLst/>
          </a:prstGeom>
          <a:noFill/>
        </p:spPr>
        <p:txBody>
          <a:bodyPr wrap="square" rtlCol="0">
            <a:spAutoFit/>
          </a:bodyPr>
          <a:lstStyle/>
          <a:p>
            <a:r>
              <a:rPr lang="es-ES" dirty="0">
                <a:latin typeface="Baskerville Old Face" panose="02020602080505020303" pitchFamily="18" charset="0"/>
              </a:rPr>
              <a:t>R E C U R S O S  H U M A N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1015663"/>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200" dirty="0">
                <a:latin typeface="Arial"/>
                <a:ea typeface="Calibri"/>
                <a:cs typeface="Times New Roman"/>
              </a:rPr>
              <a:t>. VI. Establecer mecanismos, medidas y acciones de racionalidad, austeridad y disciplina presupuestal. </a:t>
            </a:r>
            <a:r>
              <a:rPr lang="es-ES" sz="1200" dirty="0"/>
              <a:t>IX. Realizar las compras de insumos necesarios para la buena y eficaz marcha de la Comisión.</a:t>
            </a:r>
          </a:p>
        </p:txBody>
      </p:sp>
      <p:sp>
        <p:nvSpPr>
          <p:cNvPr id="3" name="CuadroTexto 2"/>
          <p:cNvSpPr txBox="1"/>
          <p:nvPr/>
        </p:nvSpPr>
        <p:spPr>
          <a:xfrm>
            <a:off x="2340025" y="585311"/>
            <a:ext cx="7920880" cy="584775"/>
          </a:xfrm>
          <a:prstGeom prst="rect">
            <a:avLst/>
          </a:prstGeom>
          <a:noFill/>
        </p:spPr>
        <p:txBody>
          <a:bodyPr wrap="square" rtlCol="0">
            <a:spAutoFit/>
          </a:bodyPr>
          <a:lstStyle/>
          <a:p>
            <a:r>
              <a:rPr lang="es-ES" dirty="0">
                <a:latin typeface="Baskerville Old Face" panose="02020602080505020303" pitchFamily="18" charset="0"/>
              </a:rPr>
              <a:t>R E C U R S O S   M A T E R I A L E S</a:t>
            </a:r>
          </a:p>
        </p:txBody>
      </p:sp>
      <p:pic>
        <p:nvPicPr>
          <p:cNvPr id="4" name="Imagen 3"/>
          <p:cNvPicPr>
            <a:picLocks noChangeAspect="1"/>
          </p:cNvPicPr>
          <p:nvPr/>
        </p:nvPicPr>
        <p:blipFill>
          <a:blip r:embed="rId2"/>
          <a:stretch>
            <a:fillRect/>
          </a:stretch>
        </p:blipFill>
        <p:spPr>
          <a:xfrm>
            <a:off x="10116889" y="216074"/>
            <a:ext cx="1670449" cy="2938527"/>
          </a:xfrm>
          <a:prstGeom prst="rect">
            <a:avLst/>
          </a:prstGeom>
        </p:spPr>
      </p:pic>
    </p:spTree>
    <p:extLst>
      <p:ext uri="{BB962C8B-B14F-4D97-AF65-F5344CB8AC3E}">
        <p14:creationId xmlns:p14="http://schemas.microsoft.com/office/powerpoint/2010/main" val="2468691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738664"/>
          </a:xfrm>
          <a:prstGeom prst="rect">
            <a:avLst/>
          </a:prstGeom>
          <a:noFill/>
        </p:spPr>
        <p:txBody>
          <a:bodyPr wrap="square" rtlCol="0">
            <a:spAutoFit/>
          </a:bodyPr>
          <a:lstStyle/>
          <a:p>
            <a:pPr algn="just">
              <a:spcAft>
                <a:spcPts val="0"/>
              </a:spcAft>
            </a:pPr>
            <a:r>
              <a:rPr lang="es-ES" sz="1400" dirty="0"/>
              <a:t>ARTÍCULO 59.- El coordinador administrativo tendrá las siguientes funciones:  I. Atender las necesidades administrativas de los diferentes órganos de la Comisión, de conformidad con los lineamientos generales. </a:t>
            </a:r>
            <a:r>
              <a:rPr lang="es-MX" sz="1400" dirty="0">
                <a:latin typeface="Arial"/>
                <a:ea typeface="Calibri"/>
                <a:cs typeface="Times New Roman"/>
              </a:rPr>
              <a:t>VI. Establecer mecanismos, medidas y acciones de racionalidad, austeridad y disciplina presupuestal. </a:t>
            </a:r>
            <a:endParaRPr lang="es-ES" sz="1400" dirty="0"/>
          </a:p>
        </p:txBody>
      </p:sp>
      <p:sp>
        <p:nvSpPr>
          <p:cNvPr id="3" name="CuadroTexto 2"/>
          <p:cNvSpPr txBox="1"/>
          <p:nvPr/>
        </p:nvSpPr>
        <p:spPr>
          <a:xfrm>
            <a:off x="2051993" y="504106"/>
            <a:ext cx="7560840" cy="569387"/>
          </a:xfrm>
          <a:prstGeom prst="rect">
            <a:avLst/>
          </a:prstGeom>
          <a:noFill/>
        </p:spPr>
        <p:txBody>
          <a:bodyPr wrap="square" rtlCol="0">
            <a:spAutoFit/>
          </a:bodyPr>
          <a:lstStyle/>
          <a:p>
            <a:r>
              <a:rPr lang="es-ES" dirty="0">
                <a:latin typeface="Baskerville Old Face" panose="02020602080505020303" pitchFamily="18" charset="0"/>
              </a:rPr>
              <a:t>R E C U R S O S   F I N A N C I E R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224186"/>
            <a:ext cx="11017224" cy="5875134"/>
          </a:xfrm>
          <a:prstGeom prst="rect">
            <a:avLst/>
          </a:prstGeom>
          <a:noFill/>
        </p:spPr>
        <p:txBody>
          <a:bodyPr wrap="square" rtlCol="0">
            <a:spAutoFit/>
          </a:bodyPr>
          <a:lstStyle/>
          <a:p>
            <a:pPr algn="just">
              <a:lnSpc>
                <a:spcPct val="150000"/>
              </a:lnSpc>
            </a:pPr>
            <a:r>
              <a:rPr lang="es-ES" sz="1200" dirty="0"/>
              <a:t>ARTÍCULO 50.- El Consejo tiene las siguientes atribuciones:  </a:t>
            </a:r>
          </a:p>
          <a:p>
            <a:pPr algn="just">
              <a:lnSpc>
                <a:spcPct val="150000"/>
              </a:lnSpc>
            </a:pPr>
            <a:r>
              <a:rPr lang="es-ES" sz="1200" dirty="0"/>
              <a:t>a. Establecer los lineamientos generales para el funcionamiento de la Comisión;  </a:t>
            </a:r>
          </a:p>
          <a:p>
            <a:pPr algn="just">
              <a:lnSpc>
                <a:spcPct val="150000"/>
              </a:lnSpc>
            </a:pPr>
            <a:r>
              <a:rPr lang="es-ES" sz="1200" dirty="0"/>
              <a:t>b. Aprobar y expedir el reglamento interior de la Comisión, así como todas aquellas otras disposiciones que sean necesarias para su funcionamiento;  </a:t>
            </a:r>
          </a:p>
          <a:p>
            <a:pPr algn="just">
              <a:lnSpc>
                <a:spcPct val="150000"/>
              </a:lnSpc>
            </a:pPr>
            <a:r>
              <a:rPr lang="es-ES" sz="12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200" dirty="0"/>
              <a:t>c. Conocer y aprobar, previamente a su publicación, el informe que deberá formular anualmente el Presidente, para dar a conocer las actividades de la Comisión;  </a:t>
            </a:r>
          </a:p>
          <a:p>
            <a:pPr algn="just">
              <a:lnSpc>
                <a:spcPct val="150000"/>
              </a:lnSpc>
            </a:pPr>
            <a:r>
              <a:rPr lang="es-ES" sz="1200" dirty="0"/>
              <a:t>d. Conocer de las propuestas de recomendación que someta a su consideración el Presidente;  </a:t>
            </a:r>
          </a:p>
          <a:p>
            <a:pPr algn="just">
              <a:lnSpc>
                <a:spcPct val="150000"/>
              </a:lnSpc>
            </a:pPr>
            <a:r>
              <a:rPr lang="es-ES" sz="1200" dirty="0"/>
              <a:t>e. Pedir información adicional sobre los asuntos que se encuentren en trámite o hayan sido resueltos por la Comisión;  </a:t>
            </a:r>
          </a:p>
          <a:p>
            <a:pPr algn="just">
              <a:lnSpc>
                <a:spcPct val="150000"/>
              </a:lnSpc>
            </a:pPr>
            <a:r>
              <a:rPr lang="es-ES" sz="1200" dirty="0"/>
              <a:t>(REFORMADO, P.O. 12 DE ABRIL DE 2013) f. Conocer el informe del Presidente, respecto al ejercicio presupuestal anual;  </a:t>
            </a:r>
          </a:p>
          <a:p>
            <a:pPr algn="just">
              <a:lnSpc>
                <a:spcPct val="150000"/>
              </a:lnSpc>
            </a:pPr>
            <a:r>
              <a:rPr lang="es-ES" sz="1200" dirty="0"/>
              <a:t>g. Aprobar el establecimiento y operación de las Visitadurías de la Comisión;  </a:t>
            </a:r>
          </a:p>
          <a:p>
            <a:pPr algn="just">
              <a:lnSpc>
                <a:spcPct val="150000"/>
              </a:lnSpc>
            </a:pPr>
            <a:r>
              <a:rPr lang="es-ES" sz="1200" dirty="0"/>
              <a:t>h. Aprobar la designación del Contralor, a propuesta del Presidente;  </a:t>
            </a:r>
          </a:p>
          <a:p>
            <a:pPr algn="just">
              <a:lnSpc>
                <a:spcPct val="150000"/>
              </a:lnSpc>
            </a:pPr>
            <a:r>
              <a:rPr lang="es-ES" sz="1200" dirty="0"/>
              <a:t>i. Acordar el funcionamiento e integración de las comisiones del Consejo;  </a:t>
            </a:r>
          </a:p>
          <a:p>
            <a:pPr algn="just">
              <a:lnSpc>
                <a:spcPct val="150000"/>
              </a:lnSpc>
            </a:pPr>
            <a:r>
              <a:rPr lang="es-ES" sz="1200" dirty="0"/>
              <a:t>j. Aprobar el Estatuto del Servicio Profesional de Carrera y el Código de Ética de la Comisión.   </a:t>
            </a:r>
          </a:p>
          <a:p>
            <a:pPr algn="just">
              <a:lnSpc>
                <a:spcPct val="150000"/>
              </a:lnSpc>
            </a:pPr>
            <a:r>
              <a:rPr lang="es-ES" sz="12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2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200" dirty="0"/>
              <a:t>k. Las demás que le confiera esta ley, el reglamento de la misma y demás disposiciones aplicables. </a:t>
            </a:r>
          </a:p>
        </p:txBody>
      </p:sp>
      <p:sp>
        <p:nvSpPr>
          <p:cNvPr id="3" name="CuadroTexto 2"/>
          <p:cNvSpPr txBox="1"/>
          <p:nvPr/>
        </p:nvSpPr>
        <p:spPr>
          <a:xfrm>
            <a:off x="2484041" y="432099"/>
            <a:ext cx="6984776" cy="569387"/>
          </a:xfrm>
          <a:prstGeom prst="rect">
            <a:avLst/>
          </a:prstGeom>
          <a:noFill/>
        </p:spPr>
        <p:txBody>
          <a:bodyPr wrap="square" rtlCol="0">
            <a:spAutoFit/>
          </a:bodyPr>
          <a:lstStyle/>
          <a:p>
            <a:r>
              <a:rPr lang="es-ES" dirty="0">
                <a:latin typeface="Baskerville Old Face" panose="02020602080505020303" pitchFamily="18" charset="0"/>
              </a:rPr>
              <a:t>C O N S E J O   C O N S U L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58140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7"/>
            <a:ext cx="11017224" cy="3936142"/>
          </a:xfrm>
          <a:prstGeom prst="rect">
            <a:avLst/>
          </a:prstGeom>
          <a:noFill/>
        </p:spPr>
        <p:txBody>
          <a:bodyPr wrap="square" rtlCol="0">
            <a:spAutoFit/>
          </a:bodyPr>
          <a:lstStyle/>
          <a:p>
            <a:pPr algn="just">
              <a:lnSpc>
                <a:spcPct val="150000"/>
              </a:lnSpc>
            </a:pPr>
            <a:r>
              <a:rPr lang="es-ES" sz="12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1763961" y="421319"/>
            <a:ext cx="7632848" cy="1046440"/>
          </a:xfrm>
          <a:prstGeom prst="rect">
            <a:avLst/>
          </a:prstGeom>
          <a:noFill/>
        </p:spPr>
        <p:txBody>
          <a:bodyPr wrap="square" rtlCol="0">
            <a:spAutoFit/>
          </a:bodyPr>
          <a:lstStyle/>
          <a:p>
            <a:pPr algn="ctr"/>
            <a:r>
              <a:rPr lang="es-ES" dirty="0">
                <a:latin typeface="Baskerville Old Face" panose="02020602080505020303" pitchFamily="18" charset="0"/>
              </a:rPr>
              <a:t>V IS I T A D U R Í A   R E G I O N A L   E   I T I N E RA N T E</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6208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2880086" y="584499"/>
            <a:ext cx="6048672" cy="569387"/>
          </a:xfrm>
          <a:prstGeom prst="rect">
            <a:avLst/>
          </a:prstGeom>
          <a:noFill/>
        </p:spPr>
        <p:txBody>
          <a:bodyPr wrap="square" rtlCol="0">
            <a:spAutoFit/>
          </a:bodyPr>
          <a:lstStyle/>
          <a:p>
            <a:r>
              <a:rPr lang="es-ES" dirty="0">
                <a:latin typeface="Baskerville Old Face" panose="02020602080505020303" pitchFamily="18" charset="0"/>
              </a:rPr>
              <a:t>V I S I T A D O R   A D J U N T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163573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376314"/>
            <a:ext cx="11017224" cy="3936142"/>
          </a:xfrm>
          <a:prstGeom prst="rect">
            <a:avLst/>
          </a:prstGeom>
          <a:noFill/>
        </p:spPr>
        <p:txBody>
          <a:bodyPr wrap="square" rtlCol="0">
            <a:spAutoFit/>
          </a:bodyPr>
          <a:lstStyle/>
          <a:p>
            <a:pPr algn="just">
              <a:lnSpc>
                <a:spcPct val="150000"/>
              </a:lnSpc>
            </a:pPr>
            <a:r>
              <a:rPr lang="es-ES" sz="1200" dirty="0"/>
              <a:t>ARTÍCULO 60 TER.- El Centro de Investigación y Estudios de Derechos Humanos tendrá las siguientes atribuciones:  </a:t>
            </a:r>
          </a:p>
          <a:p>
            <a:pPr algn="just">
              <a:lnSpc>
                <a:spcPct val="150000"/>
              </a:lnSpc>
            </a:pPr>
            <a:r>
              <a:rPr lang="es-ES" sz="1200" dirty="0"/>
              <a:t>I. Realizar investigación académica e interdisciplinaria en materia de derechos humanos;  </a:t>
            </a:r>
          </a:p>
          <a:p>
            <a:pPr algn="just">
              <a:lnSpc>
                <a:spcPct val="150000"/>
              </a:lnSpc>
            </a:pPr>
            <a:r>
              <a:rPr lang="es-ES" sz="1200" dirty="0"/>
              <a:t>II. Promover el intercambio académico con instituciones nacionales e internacionales;  </a:t>
            </a:r>
          </a:p>
          <a:p>
            <a:pPr algn="just">
              <a:lnSpc>
                <a:spcPct val="150000"/>
              </a:lnSpc>
            </a:pPr>
            <a:r>
              <a:rPr lang="es-ES" sz="1200" dirty="0"/>
              <a:t>III. Ofrecer programas de formación especializada en relación a los derechos humanos, en colaboración con otros organismos o instituciones académicas en la materia;  </a:t>
            </a:r>
          </a:p>
          <a:p>
            <a:pPr algn="just">
              <a:lnSpc>
                <a:spcPct val="150000"/>
              </a:lnSpc>
            </a:pPr>
            <a:r>
              <a:rPr lang="es-ES" sz="1200" dirty="0"/>
              <a:t>IV. Promover la divulgación académica y facilitar el acceso a la información científica actualizada de los avances en investigación acerca de los derechos humanos; </a:t>
            </a:r>
          </a:p>
          <a:p>
            <a:pPr algn="just">
              <a:lnSpc>
                <a:spcPct val="150000"/>
              </a:lnSpc>
            </a:pPr>
            <a:r>
              <a:rPr lang="es-ES" sz="12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200" dirty="0"/>
              <a:t>VI. Organizar el material y supervisar la publicación de la Gaceta;  </a:t>
            </a:r>
          </a:p>
          <a:p>
            <a:pPr algn="just">
              <a:lnSpc>
                <a:spcPct val="150000"/>
              </a:lnSpc>
            </a:pPr>
            <a:r>
              <a:rPr lang="es-ES" sz="1200" dirty="0"/>
              <a:t>VII. Programar y coordinar la edición de las publicaciones que realice la Comisión;  </a:t>
            </a:r>
          </a:p>
          <a:p>
            <a:pPr algn="just">
              <a:lnSpc>
                <a:spcPct val="150000"/>
              </a:lnSpc>
            </a:pPr>
            <a:r>
              <a:rPr lang="es-ES" sz="1200" dirty="0"/>
              <a:t>VIII. Realizar la difusión y distribución de las publicaciones de la Comisión;  </a:t>
            </a:r>
          </a:p>
          <a:p>
            <a:pPr algn="just">
              <a:lnSpc>
                <a:spcPct val="150000"/>
              </a:lnSpc>
            </a:pPr>
            <a:r>
              <a:rPr lang="es-ES" sz="1200" dirty="0"/>
              <a:t>IX. Colaborar con las instancias competentes en la elaboración del Informe Anual de Actividades de la Comisión; y  </a:t>
            </a:r>
          </a:p>
          <a:p>
            <a:pPr algn="just">
              <a:lnSpc>
                <a:spcPct val="150000"/>
              </a:lnSpc>
            </a:pPr>
            <a:r>
              <a:rPr lang="es-ES" sz="1200" dirty="0"/>
              <a:t>X. Las demás que le confieran las disposiciones legales, así como aquellas que le asigne el Presidente. </a:t>
            </a:r>
          </a:p>
        </p:txBody>
      </p:sp>
      <p:sp>
        <p:nvSpPr>
          <p:cNvPr id="3" name="CuadroTexto 2"/>
          <p:cNvSpPr txBox="1"/>
          <p:nvPr/>
        </p:nvSpPr>
        <p:spPr>
          <a:xfrm>
            <a:off x="2124001" y="504106"/>
            <a:ext cx="7128792" cy="569387"/>
          </a:xfrm>
          <a:prstGeom prst="rect">
            <a:avLst/>
          </a:prstGeom>
          <a:noFill/>
        </p:spPr>
        <p:txBody>
          <a:bodyPr wrap="square" rtlCol="0">
            <a:spAutoFit/>
          </a:bodyPr>
          <a:lstStyle/>
          <a:p>
            <a:r>
              <a:rPr lang="es-ES" dirty="0">
                <a:latin typeface="Baskerville Old Face" panose="02020602080505020303" pitchFamily="18" charset="0"/>
              </a:rPr>
              <a:t>DIRECTOR GENERAL DEL  C I E D H</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999020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467817" y="576114"/>
            <a:ext cx="9793087" cy="569387"/>
          </a:xfrm>
          <a:prstGeom prst="rect">
            <a:avLst/>
          </a:prstGeom>
          <a:noFill/>
        </p:spPr>
        <p:txBody>
          <a:bodyPr wrap="square" rtlCol="0">
            <a:spAutoFit/>
          </a:bodyPr>
          <a:lstStyle/>
          <a:p>
            <a:pPr algn="ctr"/>
            <a:r>
              <a:rPr lang="es-ES" dirty="0">
                <a:latin typeface="Baskerville Old Face" panose="02020602080505020303" pitchFamily="18" charset="0"/>
              </a:rPr>
              <a:t>U N I D A D  D E  R E V I S I Ó N  Y  C O N T R O L</a:t>
            </a:r>
          </a:p>
        </p:txBody>
      </p:sp>
      <p:pic>
        <p:nvPicPr>
          <p:cNvPr id="4" name="Imagen 3"/>
          <p:cNvPicPr>
            <a:picLocks noChangeAspect="1"/>
          </p:cNvPicPr>
          <p:nvPr/>
        </p:nvPicPr>
        <p:blipFill>
          <a:blip r:embed="rId2"/>
          <a:stretch>
            <a:fillRect/>
          </a:stretch>
        </p:blipFill>
        <p:spPr>
          <a:xfrm>
            <a:off x="10116889" y="219637"/>
            <a:ext cx="1670449" cy="2938527"/>
          </a:xfrm>
          <a:prstGeom prst="rect">
            <a:avLst/>
          </a:prstGeom>
        </p:spPr>
      </p:pic>
    </p:spTree>
    <p:extLst>
      <p:ext uri="{BB962C8B-B14F-4D97-AF65-F5344CB8AC3E}">
        <p14:creationId xmlns:p14="http://schemas.microsoft.com/office/powerpoint/2010/main" val="31357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Conector recto 9">
            <a:extLst>
              <a:ext uri="{FF2B5EF4-FFF2-40B4-BE49-F238E27FC236}">
                <a16:creationId xmlns:a16="http://schemas.microsoft.com/office/drawing/2014/main" id="{237E6B7D-1508-4E86-8AE4-D34E99353638}"/>
              </a:ext>
            </a:extLst>
          </p:cNvPr>
          <p:cNvCxnSpPr>
            <a:cxnSpLocks/>
            <a:endCxn id="17" idx="1"/>
          </p:cNvCxnSpPr>
          <p:nvPr/>
        </p:nvCxnSpPr>
        <p:spPr>
          <a:xfrm>
            <a:off x="8379392" y="2149422"/>
            <a:ext cx="225329" cy="368639"/>
          </a:xfrm>
          <a:prstGeom prst="line">
            <a:avLst/>
          </a:prstGeom>
          <a:ln w="28575"/>
        </p:spPr>
        <p:style>
          <a:lnRef idx="1">
            <a:schemeClr val="dk1"/>
          </a:lnRef>
          <a:fillRef idx="0">
            <a:schemeClr val="dk1"/>
          </a:fillRef>
          <a:effectRef idx="0">
            <a:schemeClr val="dk1"/>
          </a:effectRef>
          <a:fontRef idx="minor">
            <a:schemeClr val="tx1"/>
          </a:fontRef>
        </p:style>
      </p:cxnSp>
      <p:sp>
        <p:nvSpPr>
          <p:cNvPr id="2" name="AutoShape 3"/>
          <p:cNvSpPr>
            <a:spLocks noChangeArrowheads="1"/>
          </p:cNvSpPr>
          <p:nvPr/>
        </p:nvSpPr>
        <p:spPr bwMode="auto">
          <a:xfrm>
            <a:off x="3852193" y="1224189"/>
            <a:ext cx="4562120" cy="92523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VISITADURÍA GENERAL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399" b="1" dirty="0">
                <a:latin typeface="Calibri" pitchFamily="34" charset="0"/>
              </a:rPr>
              <a:t>HMMS01</a:t>
            </a:r>
          </a:p>
        </p:txBody>
      </p:sp>
      <p:sp>
        <p:nvSpPr>
          <p:cNvPr id="7" name="AutoShape 3"/>
          <p:cNvSpPr>
            <a:spLocks noChangeArrowheads="1"/>
          </p:cNvSpPr>
          <p:nvPr/>
        </p:nvSpPr>
        <p:spPr bwMode="auto">
          <a:xfrm>
            <a:off x="6732513" y="3581476"/>
            <a:ext cx="4104000" cy="92522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SEGUNDA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AURORA MAYELA GALINDO ESCANDON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1321754" y="3532417"/>
            <a:ext cx="4104000" cy="96152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PRIMERA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GARDENIA ESMERALDA SALINAS MARQUEZ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84553" y="5036205"/>
            <a:ext cx="4093637" cy="10845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TERCERA Y QUINTA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MANUEL ISAAC LOPEZ SOTO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732513" y="5131264"/>
            <a:ext cx="4104000" cy="982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CUARTA Y SEXTA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ÁNGEL SAN MIGUEL GARZA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539830" y="290985"/>
            <a:ext cx="2799393" cy="199838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endParaRPr lang="es-ES_tradnl" sz="1399" b="1" dirty="0">
              <a:latin typeface="Calibri" pitchFamily="34" charset="0"/>
              <a:cs typeface="+mn-cs"/>
              <a:hlinkClick r:id="rId4" action="ppaction://hlinksldjump"/>
            </a:endParaRPr>
          </a:p>
          <a:p>
            <a:pPr algn="ctr" defTabSz="1303685" eaLnBrk="1" fontAlgn="auto" hangingPunct="1">
              <a:spcBef>
                <a:spcPts val="0"/>
              </a:spcBef>
              <a:spcAft>
                <a:spcPts val="0"/>
              </a:spcAft>
              <a:defRPr/>
            </a:pPr>
            <a:r>
              <a:rPr lang="es-ES_tradnl" sz="1399" b="1" dirty="0">
                <a:latin typeface="Calibri" pitchFamily="34" charset="0"/>
                <a:cs typeface="+mn-cs"/>
                <a:hlinkClick r:id="rId4" action="ppaction://hlinksldjump"/>
              </a:rPr>
              <a:t>UNIDAD DE REVISIÓN Y CONTROL</a:t>
            </a:r>
            <a:endParaRPr lang="es-ES_tradnl" sz="1399" b="1" dirty="0">
              <a:latin typeface="Calibri" pitchFamily="34" charset="0"/>
              <a:cs typeface="+mn-cs"/>
            </a:endParaRPr>
          </a:p>
          <a:p>
            <a:pPr algn="ctr" defTabSz="1303685" eaLnBrk="1" fontAlgn="auto" hangingPunct="1">
              <a:spcBef>
                <a:spcPts val="0"/>
              </a:spcBef>
              <a:spcAft>
                <a:spcPts val="0"/>
              </a:spcAft>
              <a:defRPr/>
            </a:pPr>
            <a:endParaRPr lang="es-ES_tradnl" sz="500"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C.P. PATRICIA RAMOS ORTIZ </a:t>
            </a:r>
          </a:p>
          <a:p>
            <a:pPr algn="ctr" defTabSz="1303685" eaLnBrk="1" fontAlgn="auto" hangingPunct="1">
              <a:spcBef>
                <a:spcPts val="0"/>
              </a:spcBef>
              <a:spcAft>
                <a:spcPts val="0"/>
              </a:spcAft>
              <a:defRPr/>
            </a:pPr>
            <a:r>
              <a:rPr lang="es-ES_tradnl" sz="1100" b="1" dirty="0">
                <a:latin typeface="Calibri" pitchFamily="34" charset="0"/>
              </a:rPr>
              <a:t>HPR01</a:t>
            </a:r>
          </a:p>
          <a:p>
            <a:pPr algn="ctr" defTabSz="1303685" eaLnBrk="1" fontAlgn="auto" hangingPunct="1">
              <a:spcBef>
                <a:spcPts val="0"/>
              </a:spcBef>
              <a:spcAft>
                <a:spcPts val="0"/>
              </a:spcAft>
              <a:defRPr/>
            </a:pPr>
            <a:r>
              <a:rPr lang="es-ES_tradnl" sz="1100" dirty="0">
                <a:latin typeface="Calibri" pitchFamily="34" charset="0"/>
                <a:cs typeface="+mn-cs"/>
              </a:rPr>
              <a:t>LIC. CLAUDIA YUVISELA FACUNDO GONZÁLEZ</a:t>
            </a:r>
          </a:p>
          <a:p>
            <a:pPr algn="ctr" defTabSz="1303685" eaLnBrk="1" fontAlgn="auto" hangingPunct="1">
              <a:spcBef>
                <a:spcPts val="0"/>
              </a:spcBef>
              <a:spcAft>
                <a:spcPts val="0"/>
              </a:spcAft>
              <a:defRPr/>
            </a:pPr>
            <a:r>
              <a:rPr lang="es-ES_tradnl" sz="1100" dirty="0">
                <a:latin typeface="Calibri" pitchFamily="34" charset="0"/>
                <a:cs typeface="+mn-cs"/>
              </a:rPr>
              <a:t>LIC. CARLOS IGNACIO HERNANDEZ GARCIA</a:t>
            </a:r>
          </a:p>
          <a:p>
            <a:pPr algn="ctr" defTabSz="1303685" eaLnBrk="1" fontAlgn="auto" hangingPunct="1">
              <a:spcBef>
                <a:spcPts val="0"/>
              </a:spcBef>
              <a:spcAft>
                <a:spcPts val="0"/>
              </a:spcAft>
              <a:defRPr/>
            </a:pPr>
            <a:r>
              <a:rPr lang="es-ES_tradnl" sz="1100" b="1" dirty="0">
                <a:latin typeface="Calibri" pitchFamily="34" charset="0"/>
                <a:cs typeface="+mn-cs"/>
              </a:rPr>
              <a:t>HMM05</a:t>
            </a:r>
          </a:p>
          <a:p>
            <a:pPr algn="ctr" defTabSz="1303685" eaLnBrk="1" fontAlgn="auto" hangingPunct="1">
              <a:spcBef>
                <a:spcPts val="0"/>
              </a:spcBef>
              <a:spcAft>
                <a:spcPts val="0"/>
              </a:spcAft>
              <a:defRPr/>
            </a:pPr>
            <a:r>
              <a:rPr lang="es-ES_tradnl" sz="1100" dirty="0">
                <a:latin typeface="Calibri" pitchFamily="34" charset="0"/>
              </a:rPr>
              <a:t>LIC. ESTHER GUADALUPE AGUILAR PINALES</a:t>
            </a:r>
          </a:p>
          <a:p>
            <a:pPr algn="ctr" defTabSz="1303685"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685" eaLnBrk="1" fontAlgn="auto" hangingPunct="1">
              <a:spcBef>
                <a:spcPts val="0"/>
              </a:spcBef>
              <a:spcAft>
                <a:spcPts val="0"/>
              </a:spcAft>
              <a:defRPr/>
            </a:pPr>
            <a:endParaRPr lang="es-ES_tradnl" sz="1100" b="1" dirty="0">
              <a:latin typeface="Calibri" pitchFamily="34" charset="0"/>
              <a:cs typeface="+mn-cs"/>
            </a:endParaRPr>
          </a:p>
        </p:txBody>
      </p:sp>
      <p:cxnSp>
        <p:nvCxnSpPr>
          <p:cNvPr id="23" name="Conector recto 22"/>
          <p:cNvCxnSpPr>
            <a:cxnSpLocks/>
            <a:stCxn id="2" idx="2"/>
          </p:cNvCxnSpPr>
          <p:nvPr/>
        </p:nvCxnSpPr>
        <p:spPr>
          <a:xfrm>
            <a:off x="6133253" y="2149422"/>
            <a:ext cx="0" cy="342904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flipV="1">
            <a:off x="3373754" y="1584229"/>
            <a:ext cx="478440" cy="1"/>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4" name="Conector recto 33"/>
          <p:cNvCxnSpPr>
            <a:cxnSpLocks/>
            <a:stCxn id="8" idx="3"/>
          </p:cNvCxnSpPr>
          <p:nvPr/>
        </p:nvCxnSpPr>
        <p:spPr>
          <a:xfrm>
            <a:off x="5378190" y="5578468"/>
            <a:ext cx="135432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a:cxnSpLocks/>
          </p:cNvCxnSpPr>
          <p:nvPr/>
        </p:nvCxnSpPr>
        <p:spPr>
          <a:xfrm>
            <a:off x="5425754" y="3964417"/>
            <a:ext cx="130675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5"/>
          <a:stretch>
            <a:fillRect/>
          </a:stretch>
        </p:blipFill>
        <p:spPr>
          <a:xfrm>
            <a:off x="9283508" y="170144"/>
            <a:ext cx="2481287" cy="4115157"/>
          </a:xfrm>
          <a:prstGeom prst="rect">
            <a:avLst/>
          </a:prstGeom>
        </p:spPr>
      </p:pic>
      <p:sp>
        <p:nvSpPr>
          <p:cNvPr id="17" name="AutoShape 3">
            <a:extLst>
              <a:ext uri="{FF2B5EF4-FFF2-40B4-BE49-F238E27FC236}">
                <a16:creationId xmlns:a16="http://schemas.microsoft.com/office/drawing/2014/main" id="{893A9AEB-51FD-4D01-810A-32DF40C32BA3}"/>
              </a:ext>
            </a:extLst>
          </p:cNvPr>
          <p:cNvSpPr>
            <a:spLocks noChangeArrowheads="1"/>
          </p:cNvSpPr>
          <p:nvPr/>
        </p:nvSpPr>
        <p:spPr bwMode="auto">
          <a:xfrm>
            <a:off x="8604721" y="1939727"/>
            <a:ext cx="3196600" cy="115666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hlinkClick r:id="rId6" action="ppaction://hlinksldjump"/>
              </a:rPr>
              <a:t>VISITADOR ITINERANTE</a:t>
            </a: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ÁNGEL URRUTIA DE LA TORRE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HUMBERTO RIVERA PEREZ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8"/>
            <a:ext cx="11017224" cy="2551148"/>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Establecer y someter a consideración del Presidente, la política a seguir con los medios de comunicación por parte de la comisión;</a:t>
            </a:r>
          </a:p>
          <a:p>
            <a:pPr marL="285734" indent="-285734" algn="just">
              <a:lnSpc>
                <a:spcPct val="150000"/>
              </a:lnSpc>
              <a:buFont typeface="+mj-lt"/>
              <a:buAutoNum type="romanUcPeriod"/>
            </a:pPr>
            <a:r>
              <a:rPr lang="es-ES" sz="1200" dirty="0"/>
              <a:t>Analizar y proporcionar a la Comisión la información que ofrecen los medios de comunicación estatales y nacionales en materia de Derechos Humanos;</a:t>
            </a:r>
          </a:p>
          <a:p>
            <a:pPr marL="285734" indent="-285734" algn="just">
              <a:lnSpc>
                <a:spcPct val="150000"/>
              </a:lnSpc>
              <a:buFont typeface="+mj-lt"/>
              <a:buAutoNum type="romanUcPeriod"/>
            </a:pPr>
            <a:r>
              <a:rPr lang="es-ES" sz="1200" dirty="0"/>
              <a:t>Coordinar o auxiliar en la preparación y difusión de los programas informativos;</a:t>
            </a:r>
          </a:p>
          <a:p>
            <a:pPr marL="285734" indent="-285734" algn="just">
              <a:lnSpc>
                <a:spcPct val="150000"/>
              </a:lnSpc>
              <a:buFont typeface="+mj-lt"/>
              <a:buAutoNum type="romanUcPeriod"/>
            </a:pPr>
            <a:r>
              <a:rPr lang="es-ES" sz="1200" dirty="0"/>
              <a:t>Formular los programas a través de los cuales se publicite la enseñanza, promoción y difusión de los Derechos Humanos en los medios masivos de comunicación;</a:t>
            </a:r>
          </a:p>
          <a:p>
            <a:pPr marL="285734" indent="-285734" algn="just">
              <a:lnSpc>
                <a:spcPct val="150000"/>
              </a:lnSpc>
              <a:buFont typeface="+mj-lt"/>
              <a:buAutoNum type="romanUcPeriod"/>
            </a:pPr>
            <a:r>
              <a:rPr lang="es-ES" sz="1200" dirty="0"/>
              <a:t>Llevar un archivo cronológico de las notas periodísticas;</a:t>
            </a:r>
          </a:p>
          <a:p>
            <a:pPr marL="285734" indent="-285734" algn="just">
              <a:lnSpc>
                <a:spcPct val="150000"/>
              </a:lnSpc>
              <a:buFont typeface="+mj-lt"/>
              <a:buAutoNum type="romanUcPeriod"/>
            </a:pPr>
            <a:r>
              <a:rPr lang="es-ES" sz="1200" dirty="0"/>
              <a:t>Presentar una síntesis informativa de las noticias con el apoyo documental en forma diaria;</a:t>
            </a:r>
          </a:p>
          <a:p>
            <a:pPr marL="285734" indent="-285734" algn="just">
              <a:lnSpc>
                <a:spcPct val="150000"/>
              </a:lnSpc>
              <a:buFont typeface="+mj-lt"/>
              <a:buAutoNum type="romanUcPeriod"/>
            </a:pPr>
            <a:r>
              <a:rPr lang="es-ES" sz="1200" dirty="0"/>
              <a:t>Participar en la preparación de los eventos de difusión que sean programados en la Comisión;</a:t>
            </a:r>
          </a:p>
          <a:p>
            <a:pPr marL="285734" indent="-285734" algn="just">
              <a:lnSpc>
                <a:spcPct val="150000"/>
              </a:lnSpc>
              <a:buFont typeface="+mj-lt"/>
              <a:buAutoNum type="romanUcPeriod"/>
            </a:pPr>
            <a:r>
              <a:rPr lang="es-ES" sz="1200" dirty="0"/>
              <a:t>Las demás que le sean encomendadas al Presidente, el Director General u otro funcionario que designe el Presidente. </a:t>
            </a:r>
          </a:p>
        </p:txBody>
      </p:sp>
      <p:sp>
        <p:nvSpPr>
          <p:cNvPr id="3" name="CuadroTexto 2"/>
          <p:cNvSpPr txBox="1"/>
          <p:nvPr/>
        </p:nvSpPr>
        <p:spPr>
          <a:xfrm>
            <a:off x="2430036" y="557653"/>
            <a:ext cx="6948771" cy="569387"/>
          </a:xfrm>
          <a:prstGeom prst="rect">
            <a:avLst/>
          </a:prstGeom>
          <a:noFill/>
        </p:spPr>
        <p:txBody>
          <a:bodyPr wrap="square" rtlCol="0">
            <a:spAutoFit/>
          </a:bodyPr>
          <a:lstStyle/>
          <a:p>
            <a:r>
              <a:rPr lang="es-ES" dirty="0">
                <a:latin typeface="Baskerville Old Face" panose="02020602080505020303" pitchFamily="18" charset="0"/>
              </a:rPr>
              <a:t>C O M U N I C A C I Ó N   S O C I A L</a:t>
            </a:r>
          </a:p>
        </p:txBody>
      </p:sp>
      <p:pic>
        <p:nvPicPr>
          <p:cNvPr id="4" name="Imagen 3"/>
          <p:cNvPicPr>
            <a:picLocks noChangeAspect="1"/>
          </p:cNvPicPr>
          <p:nvPr/>
        </p:nvPicPr>
        <p:blipFill>
          <a:blip r:embed="rId2"/>
          <a:stretch>
            <a:fillRect/>
          </a:stretch>
        </p:blipFill>
        <p:spPr>
          <a:xfrm>
            <a:off x="10116889" y="206754"/>
            <a:ext cx="1670449" cy="2938527"/>
          </a:xfrm>
          <a:prstGeom prst="rect">
            <a:avLst/>
          </a:prstGeom>
        </p:spPr>
      </p:pic>
    </p:spTree>
    <p:extLst>
      <p:ext uri="{BB962C8B-B14F-4D97-AF65-F5344CB8AC3E}">
        <p14:creationId xmlns:p14="http://schemas.microsoft.com/office/powerpoint/2010/main" val="2711124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3105145"/>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Asistir y participar en las sesiones del Consejo.</a:t>
            </a:r>
          </a:p>
          <a:p>
            <a:pPr marL="285734" indent="-285734" algn="just">
              <a:lnSpc>
                <a:spcPct val="150000"/>
              </a:lnSpc>
              <a:buFont typeface="+mj-lt"/>
              <a:buAutoNum type="romanUcPeriod"/>
            </a:pPr>
            <a:r>
              <a:rPr lang="es-ES" sz="1200" dirty="0"/>
              <a:t>Supervisar el cumplimiento de los acuerdos del Consejo.</a:t>
            </a:r>
          </a:p>
          <a:p>
            <a:pPr marL="285734" indent="-285734" algn="just">
              <a:lnSpc>
                <a:spcPct val="150000"/>
              </a:lnSpc>
              <a:buFont typeface="+mj-lt"/>
              <a:buAutoNum type="romanUcPeriod"/>
            </a:pPr>
            <a:r>
              <a:rPr lang="es-ES" sz="1200" dirty="0"/>
              <a:t>Supervisar el funcionamiento de los órganos de la Comisión, así como el adecuado desarrollo de sus actividades.</a:t>
            </a:r>
          </a:p>
          <a:p>
            <a:pPr marL="285734" indent="-285734" algn="just">
              <a:lnSpc>
                <a:spcPct val="150000"/>
              </a:lnSpc>
              <a:buFont typeface="+mj-lt"/>
              <a:buAutoNum type="romanUcPeriod"/>
            </a:pPr>
            <a:r>
              <a:rPr lang="es-ES" sz="1200" dirty="0"/>
              <a:t>Supervisar en coordinación  con la Dirección General, los programas de trabajo de la Comisión, así como los informes especiales que determine el Presidente.</a:t>
            </a:r>
          </a:p>
          <a:p>
            <a:pPr marL="285734" indent="-285734" algn="just">
              <a:lnSpc>
                <a:spcPct val="150000"/>
              </a:lnSpc>
              <a:buFont typeface="+mj-lt"/>
              <a:buAutoNum type="romanUcPeriod"/>
            </a:pPr>
            <a:r>
              <a:rPr lang="es-ES" sz="1200" dirty="0"/>
              <a:t>Formular, aplicar y evaluar los programas, políticas, prácticas y actividades destinadas a promover y proteger los Derechos Humanos.</a:t>
            </a:r>
          </a:p>
          <a:p>
            <a:pPr marL="285734" indent="-285734" algn="just">
              <a:lnSpc>
                <a:spcPct val="150000"/>
              </a:lnSpc>
              <a:buFont typeface="+mj-lt"/>
              <a:buAutoNum type="romanUcPeriod"/>
            </a:pPr>
            <a:r>
              <a:rPr lang="es-ES" sz="1200" dirty="0"/>
              <a:t>Llevar a cabo la Modernización, diseño y desarrollo de los procesos dentro de la comisión para la mejora continua de los mismos.</a:t>
            </a:r>
          </a:p>
          <a:p>
            <a:pPr marL="285734" indent="-285734" algn="just">
              <a:lnSpc>
                <a:spcPct val="150000"/>
              </a:lnSpc>
              <a:buFont typeface="+mj-lt"/>
              <a:buAutoNum type="romanUcPeriod"/>
            </a:pPr>
            <a:r>
              <a:rPr lang="es-ES" sz="1200" dirty="0"/>
              <a:t>Supervisar la aplicación de las políticas, normas y procedimientos para la administración de los Recursos Humanos, financieros y materiales de la Comisión.</a:t>
            </a:r>
          </a:p>
          <a:p>
            <a:pPr marL="285734" indent="-285734" algn="just">
              <a:lnSpc>
                <a:spcPct val="150000"/>
              </a:lnSpc>
              <a:buFont typeface="+mj-lt"/>
              <a:buAutoNum type="romanUcPeriod"/>
            </a:pPr>
            <a:r>
              <a:rPr lang="es-ES" sz="1200" dirty="0"/>
              <a:t>Representar al Presidente de la Comisión ante algún organismo público o privado cuando él lo requiera.</a:t>
            </a:r>
          </a:p>
          <a:p>
            <a:pPr marL="285734" indent="-285734" algn="just">
              <a:lnSpc>
                <a:spcPct val="150000"/>
              </a:lnSpc>
              <a:buFont typeface="+mj-lt"/>
              <a:buAutoNum type="romanUcPeriod"/>
            </a:pPr>
            <a:r>
              <a:rPr lang="es-ES" sz="1200" dirty="0"/>
              <a:t>Las demás que le sean encomendadas por el Presidente de la Comisión. </a:t>
            </a:r>
          </a:p>
        </p:txBody>
      </p:sp>
      <p:sp>
        <p:nvSpPr>
          <p:cNvPr id="3" name="CuadroTexto 2"/>
          <p:cNvSpPr txBox="1"/>
          <p:nvPr/>
        </p:nvSpPr>
        <p:spPr>
          <a:xfrm>
            <a:off x="2424487" y="504106"/>
            <a:ext cx="6959869" cy="569387"/>
          </a:xfrm>
          <a:prstGeom prst="rect">
            <a:avLst/>
          </a:prstGeom>
          <a:noFill/>
        </p:spPr>
        <p:txBody>
          <a:bodyPr wrap="square" rtlCol="0">
            <a:spAutoFit/>
          </a:bodyPr>
          <a:lstStyle/>
          <a:p>
            <a:r>
              <a:rPr lang="es-ES" dirty="0">
                <a:latin typeface="Baskerville Old Face" panose="02020602080505020303" pitchFamily="18" charset="0"/>
              </a:rPr>
              <a:t>S E C R E T A R I O   E J E C U T I V O</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825874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1475929" y="504106"/>
            <a:ext cx="8568952" cy="569387"/>
          </a:xfrm>
          <a:prstGeom prst="rect">
            <a:avLst/>
          </a:prstGeom>
          <a:noFill/>
        </p:spPr>
        <p:txBody>
          <a:bodyPr wrap="square" rtlCol="0">
            <a:spAutoFit/>
          </a:bodyPr>
          <a:lstStyle/>
          <a:p>
            <a:r>
              <a:rPr lang="es-ES" dirty="0">
                <a:latin typeface="Baskerville Old Face" panose="02020602080505020303" pitchFamily="18" charset="0"/>
              </a:rPr>
              <a:t>C O O R D I N A C I Ó N   D E   S I S T E M A S</a:t>
            </a:r>
          </a:p>
        </p:txBody>
      </p:sp>
      <p:pic>
        <p:nvPicPr>
          <p:cNvPr id="4" name="Imagen 3"/>
          <p:cNvPicPr>
            <a:picLocks noChangeAspect="1"/>
          </p:cNvPicPr>
          <p:nvPr/>
        </p:nvPicPr>
        <p:blipFill>
          <a:blip r:embed="rId2"/>
          <a:stretch>
            <a:fillRect/>
          </a:stretch>
        </p:blipFill>
        <p:spPr>
          <a:xfrm>
            <a:off x="10099488" y="183633"/>
            <a:ext cx="1670449" cy="2938527"/>
          </a:xfrm>
          <a:prstGeom prst="rect">
            <a:avLst/>
          </a:prstGeom>
        </p:spPr>
      </p:pic>
    </p:spTree>
    <p:extLst>
      <p:ext uri="{BB962C8B-B14F-4D97-AF65-F5344CB8AC3E}">
        <p14:creationId xmlns:p14="http://schemas.microsoft.com/office/powerpoint/2010/main" val="14081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P R O G R A M A D O R</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746823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251794" y="1944266"/>
            <a:ext cx="11305255" cy="3936142"/>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Realizar actividades de promoción, enseñanza, difusión y capacitación que programe la Comisión de los Derechos Humanos del Estado de Coahuila de Zaragoza;</a:t>
            </a:r>
          </a:p>
          <a:p>
            <a:pPr marL="285734" indent="-285734" algn="just">
              <a:lnSpc>
                <a:spcPct val="150000"/>
              </a:lnSpc>
              <a:buFont typeface="+mj-lt"/>
              <a:buAutoNum type="romanUcPeriod"/>
            </a:pPr>
            <a:r>
              <a:rPr lang="es-ES" sz="1200" dirty="0"/>
              <a:t>Participar en la preparación de eventos públicos de difusión de la Comisión;</a:t>
            </a:r>
          </a:p>
          <a:p>
            <a:pPr marL="285734" indent="-285734" algn="just">
              <a:lnSpc>
                <a:spcPct val="150000"/>
              </a:lnSpc>
              <a:buFont typeface="+mj-lt"/>
              <a:buAutoNum type="romanUcPeriod"/>
            </a:pPr>
            <a:r>
              <a:rPr lang="es-ES" sz="1200" dirty="0"/>
              <a:t>Establecer y coordinar una estrecha colaboración con los grupos de adultos mayores, mujeres, jóvenes, niños, personas con discapacidad, internos en los centros de readaptación social, migrantes o cualesquier otro grupo;</a:t>
            </a:r>
          </a:p>
          <a:p>
            <a:pPr marL="285734" indent="-285734" algn="just">
              <a:lnSpc>
                <a:spcPct val="150000"/>
              </a:lnSpc>
              <a:buFont typeface="+mj-lt"/>
              <a:buAutoNum type="romanUcPeriod"/>
            </a:pPr>
            <a:r>
              <a:rPr lang="es-ES" sz="1200" dirty="0"/>
              <a:t>Levantar acta circunstanciada con motivo de as actividades de difusión, promoción y capacitación en que participe;</a:t>
            </a:r>
          </a:p>
          <a:p>
            <a:pPr marL="285734" indent="-285734" algn="just">
              <a:lnSpc>
                <a:spcPct val="150000"/>
              </a:lnSpc>
              <a:buFont typeface="+mj-lt"/>
              <a:buAutoNum type="romanUcPeriod"/>
            </a:pPr>
            <a:r>
              <a:rPr lang="es-ES" sz="1200" dirty="0"/>
              <a:t>Entregar a la Secretaría Técnica el reporte mensual de actividades de difusión, promoción y capacitación, así como su soporte documental para su validación;</a:t>
            </a:r>
          </a:p>
          <a:p>
            <a:pPr marL="285734" indent="-285734" algn="just">
              <a:lnSpc>
                <a:spcPct val="150000"/>
              </a:lnSpc>
              <a:buFont typeface="+mj-lt"/>
              <a:buAutoNum type="romanUcPeriod"/>
            </a:pPr>
            <a:r>
              <a:rPr lang="es-ES" sz="1200" dirty="0"/>
              <a:t>Establecer enlaces con los comités ciudadanos de las diversas colonias de la ciudad con la finalidad de programar actividades de promoción, difusión y capacitación;</a:t>
            </a:r>
          </a:p>
          <a:p>
            <a:pPr marL="285734" indent="-285734" algn="just">
              <a:lnSpc>
                <a:spcPct val="150000"/>
              </a:lnSpc>
              <a:buFont typeface="+mj-lt"/>
              <a:buAutoNum type="romanUcPeriod"/>
            </a:pPr>
            <a:r>
              <a:rPr lang="es-ES" sz="1200" dirty="0"/>
              <a:t>Dar seguimiento a las canalizaciones que con motivo de las denuncias recibidas durante las actividades de la Secretaría Técnica puedan resultar posibles violaciones  de los Derechos Humanos;</a:t>
            </a:r>
          </a:p>
          <a:p>
            <a:pPr marL="285734" indent="-285734" algn="just">
              <a:lnSpc>
                <a:spcPct val="150000"/>
              </a:lnSpc>
              <a:buFont typeface="+mj-lt"/>
              <a:buAutoNum type="romanUcPeriod"/>
            </a:pPr>
            <a:r>
              <a:rPr lang="es-ES" sz="1200" dirty="0"/>
              <a:t>Dar asesoría jurídica en los módulos que para efecto de difusión y promoción de los derechos humanos tenga programados la Comisión de los Derechos Humanos del Estado de Coahuila;</a:t>
            </a:r>
          </a:p>
          <a:p>
            <a:pPr marL="285734" indent="-285734" algn="just">
              <a:lnSpc>
                <a:spcPct val="150000"/>
              </a:lnSpc>
              <a:buFont typeface="+mj-lt"/>
              <a:buAutoNum type="romanUcPeriod"/>
            </a:pPr>
            <a:r>
              <a:rPr lang="es-ES" sz="1200" dirty="0"/>
              <a:t>Las demás que le sean encomendadas por la Presidencia, Dirección General, Visitaduría General y Secretaría Técnica;</a:t>
            </a:r>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C A P A C I T A D O R</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4216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1" y="1554627"/>
            <a:ext cx="3822923" cy="82168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PRIMERA VISITADORA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GARDENIA ESMERALDA SALINAS MARQUEZ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47976" y="2992212"/>
            <a:ext cx="3822923" cy="6335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MIRNA LORENA TAPIA DIAZ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3996211" y="5451590"/>
            <a:ext cx="3822923" cy="6691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JOSE ALBERTO VELEZ AGUIRRE</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p:txBody>
      </p:sp>
      <p:sp>
        <p:nvSpPr>
          <p:cNvPr id="19" name="AutoShape 3"/>
          <p:cNvSpPr>
            <a:spLocks noChangeArrowheads="1"/>
          </p:cNvSpPr>
          <p:nvPr/>
        </p:nvSpPr>
        <p:spPr bwMode="auto">
          <a:xfrm>
            <a:off x="6781273" y="2979195"/>
            <a:ext cx="3822922" cy="69199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FRANCISCO JAVIER ALVARADO MARTINEZ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6781275" y="4058629"/>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SAÚL LOERA ALFARO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247976" y="4028119"/>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CELINA VIRIDIANA ALMANZA DE LA ROSA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cxnSp>
        <p:nvCxnSpPr>
          <p:cNvPr id="6" name="Conector recto 5"/>
          <p:cNvCxnSpPr>
            <a:cxnSpLocks/>
          </p:cNvCxnSpPr>
          <p:nvPr/>
        </p:nvCxnSpPr>
        <p:spPr>
          <a:xfrm flipH="1">
            <a:off x="5907673" y="2434721"/>
            <a:ext cx="1" cy="2999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5070900" y="4362685"/>
            <a:ext cx="171037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5070900" y="3330031"/>
            <a:ext cx="171037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63551" y="78588"/>
            <a:ext cx="2481287" cy="411515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Conector recto 32"/>
          <p:cNvCxnSpPr>
            <a:cxnSpLocks/>
          </p:cNvCxnSpPr>
          <p:nvPr/>
        </p:nvCxnSpPr>
        <p:spPr>
          <a:xfrm>
            <a:off x="5004322" y="4824586"/>
            <a:ext cx="136815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ector recto 20">
            <a:extLst>
              <a:ext uri="{FF2B5EF4-FFF2-40B4-BE49-F238E27FC236}">
                <a16:creationId xmlns:a16="http://schemas.microsoft.com/office/drawing/2014/main" id="{ACD552D6-DAFE-4C42-8743-EF988ECB7197}"/>
              </a:ext>
            </a:extLst>
          </p:cNvPr>
          <p:cNvCxnSpPr>
            <a:cxnSpLocks/>
          </p:cNvCxnSpPr>
          <p:nvPr/>
        </p:nvCxnSpPr>
        <p:spPr>
          <a:xfrm>
            <a:off x="3636169" y="4824586"/>
            <a:ext cx="136815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ector recto 14">
            <a:extLst>
              <a:ext uri="{FF2B5EF4-FFF2-40B4-BE49-F238E27FC236}">
                <a16:creationId xmlns:a16="http://schemas.microsoft.com/office/drawing/2014/main" id="{95628049-4856-401C-842C-B6D469C58783}"/>
              </a:ext>
            </a:extLst>
          </p:cNvPr>
          <p:cNvCxnSpPr>
            <a:cxnSpLocks/>
          </p:cNvCxnSpPr>
          <p:nvPr/>
        </p:nvCxnSpPr>
        <p:spPr>
          <a:xfrm>
            <a:off x="4997948" y="3168402"/>
            <a:ext cx="195058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2772076" y="264227"/>
            <a:ext cx="4458123" cy="11114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SEGUNDA VISITADORA REGIONAL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AURORA MAYELA GALINDO ESCANDON</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5940427" y="1734043"/>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REYNA JENIFER BRETADO SICAIROS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64965" y="3737550"/>
            <a:ext cx="3740923" cy="310325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MARTHA ALICIA RUIZ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RECEPCIONISTA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MONTSERRAT MÉNDEZ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RAYMUNDO LIRA MORENO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RAQUEL HERNÁNDEZ PÉREZ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5973242" y="2747478"/>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GLORIA GARZA GONZÁLEZ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8" name="AutoShape 3">
            <a:extLst>
              <a:ext uri="{FF2B5EF4-FFF2-40B4-BE49-F238E27FC236}">
                <a16:creationId xmlns:a16="http://schemas.microsoft.com/office/drawing/2014/main" id="{79B5B6A0-F847-4E1F-958A-0AA1CFDD2094}"/>
              </a:ext>
            </a:extLst>
          </p:cNvPr>
          <p:cNvSpPr>
            <a:spLocks noChangeArrowheads="1"/>
          </p:cNvSpPr>
          <p:nvPr/>
        </p:nvSpPr>
        <p:spPr bwMode="auto">
          <a:xfrm>
            <a:off x="6012433" y="3760914"/>
            <a:ext cx="3738043" cy="310325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CAPACITACION</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JAQUELINE PUENTES RAMIREZ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ALEGRIA PEREZ ACERO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CAROLINA MARTINEZ SANCHEZ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ANA ISABEL MUÑIZ MARQUEZ</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DAN ISRAEL FERNANDEZ MORAN</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MARIA FERNANDA SOTO ESTRELLA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9" name="AutoShape 3">
            <a:extLst>
              <a:ext uri="{FF2B5EF4-FFF2-40B4-BE49-F238E27FC236}">
                <a16:creationId xmlns:a16="http://schemas.microsoft.com/office/drawing/2014/main" id="{5E2E886F-6FFF-45E1-AA3C-CA70E8A0103A}"/>
              </a:ext>
            </a:extLst>
          </p:cNvPr>
          <p:cNvSpPr>
            <a:spLocks noChangeArrowheads="1"/>
          </p:cNvSpPr>
          <p:nvPr/>
        </p:nvSpPr>
        <p:spPr bwMode="auto">
          <a:xfrm>
            <a:off x="258166" y="1742046"/>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ANTONIO JOAQUIN CHAVEZ GALAVIZ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cxnSp>
        <p:nvCxnSpPr>
          <p:cNvPr id="13" name="Conector recto 12"/>
          <p:cNvCxnSpPr>
            <a:cxnSpLocks/>
            <a:stCxn id="2" idx="2"/>
          </p:cNvCxnSpPr>
          <p:nvPr/>
        </p:nvCxnSpPr>
        <p:spPr>
          <a:xfrm>
            <a:off x="5001138" y="1375665"/>
            <a:ext cx="3184" cy="34659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a:cxnSpLocks/>
          </p:cNvCxnSpPr>
          <p:nvPr/>
        </p:nvCxnSpPr>
        <p:spPr>
          <a:xfrm>
            <a:off x="3989836" y="2178160"/>
            <a:ext cx="195058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3"/>
          <a:stretch>
            <a:fillRect/>
          </a:stretch>
        </p:blipFill>
        <p:spPr>
          <a:xfrm>
            <a:off x="9364558" y="120582"/>
            <a:ext cx="2481287" cy="411515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0" y="1368204"/>
            <a:ext cx="4282618" cy="82682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TERCER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MANUEL ISAAC LÓPEZ SOTO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8" name="AutoShape 3"/>
          <p:cNvSpPr>
            <a:spLocks noChangeArrowheads="1"/>
          </p:cNvSpPr>
          <p:nvPr/>
        </p:nvSpPr>
        <p:spPr bwMode="auto">
          <a:xfrm>
            <a:off x="3989475" y="2609750"/>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IVONNE MARTINEZ CASTAÑEDA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938664" y="4042759"/>
            <a:ext cx="4282618" cy="7604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PATRICIA PÉREZ CASAS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4" name="AutoShape 3"/>
          <p:cNvSpPr>
            <a:spLocks noChangeArrowheads="1"/>
          </p:cNvSpPr>
          <p:nvPr/>
        </p:nvSpPr>
        <p:spPr bwMode="auto">
          <a:xfrm>
            <a:off x="6987336" y="4038978"/>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SOCORRO MARICELA GUEVARA TREVIÑO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9" name="AutoShape 3"/>
          <p:cNvSpPr>
            <a:spLocks noChangeArrowheads="1"/>
          </p:cNvSpPr>
          <p:nvPr/>
        </p:nvSpPr>
        <p:spPr bwMode="auto">
          <a:xfrm>
            <a:off x="3969350" y="5451735"/>
            <a:ext cx="4282618" cy="7289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OSCAR URIEL GARCÍA ANDRADE</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8" name="Conector recto 7"/>
          <p:cNvCxnSpPr/>
          <p:nvPr/>
        </p:nvCxnSpPr>
        <p:spPr>
          <a:xfrm>
            <a:off x="6110658" y="2195027"/>
            <a:ext cx="0" cy="43119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a:off x="6104310" y="3388114"/>
            <a:ext cx="0" cy="20636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a:endCxn id="14" idx="1"/>
          </p:cNvCxnSpPr>
          <p:nvPr/>
        </p:nvCxnSpPr>
        <p:spPr>
          <a:xfrm flipV="1">
            <a:off x="5221283" y="4419926"/>
            <a:ext cx="1766054" cy="152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252793" y="137448"/>
            <a:ext cx="2481287" cy="411515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440213"/>
            <a:ext cx="4116388" cy="90963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CUARTO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ÁNGEL SAN MIGUEL GARZA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a:cxnSpLocks/>
          </p:cNvCxnSpPr>
          <p:nvPr/>
        </p:nvCxnSpPr>
        <p:spPr>
          <a:xfrm>
            <a:off x="5941697" y="2357845"/>
            <a:ext cx="0" cy="15946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AutoShape 3"/>
          <p:cNvSpPr>
            <a:spLocks noChangeArrowheads="1"/>
          </p:cNvSpPr>
          <p:nvPr/>
        </p:nvSpPr>
        <p:spPr bwMode="auto">
          <a:xfrm>
            <a:off x="1102835"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JORGE LUIS LOPEZ TELLO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5" name="AutoShape 3">
            <a:extLst>
              <a:ext uri="{FF2B5EF4-FFF2-40B4-BE49-F238E27FC236}">
                <a16:creationId xmlns:a16="http://schemas.microsoft.com/office/drawing/2014/main" id="{FA11B24A-987D-47F0-B524-A731B8CFB79D}"/>
              </a:ext>
            </a:extLst>
          </p:cNvPr>
          <p:cNvSpPr>
            <a:spLocks noChangeArrowheads="1"/>
          </p:cNvSpPr>
          <p:nvPr/>
        </p:nvSpPr>
        <p:spPr bwMode="auto">
          <a:xfrm>
            <a:off x="6667004"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ERIKA RAMOS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cxnSp>
        <p:nvCxnSpPr>
          <p:cNvPr id="5" name="Conector recto 4">
            <a:extLst>
              <a:ext uri="{FF2B5EF4-FFF2-40B4-BE49-F238E27FC236}">
                <a16:creationId xmlns:a16="http://schemas.microsoft.com/office/drawing/2014/main" id="{1FE54902-3DC0-441D-B6ED-1FC2DD64437E}"/>
              </a:ext>
            </a:extLst>
          </p:cNvPr>
          <p:cNvCxnSpPr>
            <a:stCxn id="17" idx="3"/>
            <a:endCxn id="15" idx="1"/>
          </p:cNvCxnSpPr>
          <p:nvPr/>
        </p:nvCxnSpPr>
        <p:spPr>
          <a:xfrm>
            <a:off x="5219223" y="3952538"/>
            <a:ext cx="1447782" cy="0"/>
          </a:xfrm>
          <a:prstGeom prst="line">
            <a:avLst/>
          </a:prstGeom>
          <a:ln w="28575"/>
        </p:spPr>
        <p:style>
          <a:lnRef idx="1">
            <a:schemeClr val="dk1"/>
          </a:lnRef>
          <a:fillRef idx="0">
            <a:schemeClr val="dk1"/>
          </a:fillRef>
          <a:effectRef idx="0">
            <a:schemeClr val="dk1"/>
          </a:effectRef>
          <a:fontRef idx="minor">
            <a:schemeClr val="tx1"/>
          </a:fontRef>
        </p:style>
      </p:cxnSp>
      <p:pic>
        <p:nvPicPr>
          <p:cNvPr id="4" name="Imagen 3"/>
          <p:cNvPicPr>
            <a:picLocks noChangeAspect="1"/>
          </p:cNvPicPr>
          <p:nvPr/>
        </p:nvPicPr>
        <p:blipFill>
          <a:blip r:embed="rId4"/>
          <a:stretch>
            <a:fillRect/>
          </a:stretch>
        </p:blipFill>
        <p:spPr>
          <a:xfrm>
            <a:off x="9308954" y="121912"/>
            <a:ext cx="2481287" cy="411515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flipH="1">
            <a:off x="6036802" y="2827627"/>
            <a:ext cx="3172" cy="17316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000982" y="4292141"/>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DULCE FELIZHA OLVERA HERNANDEZ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3978608" y="1728872"/>
            <a:ext cx="4116388" cy="10819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QUINTA VISITADURIA REGIONAL </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SOFIA MUÑ0Z MENDOZA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pic>
        <p:nvPicPr>
          <p:cNvPr id="9" name="Imagen 8"/>
          <p:cNvPicPr>
            <a:picLocks noChangeAspect="1"/>
          </p:cNvPicPr>
          <p:nvPr/>
        </p:nvPicPr>
        <p:blipFill>
          <a:blip r:embed="rId3"/>
          <a:stretch>
            <a:fillRect/>
          </a:stretch>
        </p:blipFill>
        <p:spPr>
          <a:xfrm>
            <a:off x="9252793" y="169276"/>
            <a:ext cx="2481287" cy="4115157"/>
          </a:xfrm>
          <a:prstGeom prst="rect">
            <a:avLst/>
          </a:prstGeom>
        </p:spPr>
      </p:pic>
      <p:sp>
        <p:nvSpPr>
          <p:cNvPr id="7" name="AutoShape 3">
            <a:extLst>
              <a:ext uri="{FF2B5EF4-FFF2-40B4-BE49-F238E27FC236}">
                <a16:creationId xmlns:a16="http://schemas.microsoft.com/office/drawing/2014/main" id="{989F1ECB-4DC0-4E81-9D2C-188921A55C48}"/>
              </a:ext>
            </a:extLst>
          </p:cNvPr>
          <p:cNvSpPr>
            <a:spLocks noChangeArrowheads="1"/>
          </p:cNvSpPr>
          <p:nvPr/>
        </p:nvSpPr>
        <p:spPr bwMode="auto">
          <a:xfrm>
            <a:off x="683841" y="576114"/>
            <a:ext cx="2481286" cy="136815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DEPENDE DE LA</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TERCERA VISITADURIA </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REGIONAL </a:t>
            </a:r>
            <a:endParaRPr lang="es-ES_tradnl" sz="1399" b="1" dirty="0">
              <a:latin typeface="Calibri"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018685" y="2304852"/>
            <a:ext cx="0" cy="25917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187299" y="4896594"/>
            <a:ext cx="15128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3957319" y="2024253"/>
            <a:ext cx="4116388" cy="100012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 ADJUNTO </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SEXTA VISITADURIA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FABIAN JASSIEL MUÑOZ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6700186" y="4518574"/>
            <a:ext cx="4116388" cy="100012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CÉSAR RAMÍREZ MARTÍNEZ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2" name="AutoShape 3"/>
          <p:cNvSpPr>
            <a:spLocks noChangeArrowheads="1"/>
          </p:cNvSpPr>
          <p:nvPr/>
        </p:nvSpPr>
        <p:spPr bwMode="auto">
          <a:xfrm>
            <a:off x="1094172" y="4464546"/>
            <a:ext cx="4116388" cy="100012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YESSENIA SARAÍ HERRERA RAMOS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pic>
        <p:nvPicPr>
          <p:cNvPr id="4" name="Imagen 3"/>
          <p:cNvPicPr>
            <a:picLocks noChangeAspect="1"/>
          </p:cNvPicPr>
          <p:nvPr/>
        </p:nvPicPr>
        <p:blipFill>
          <a:blip r:embed="rId3"/>
          <a:stretch>
            <a:fillRect/>
          </a:stretch>
        </p:blipFill>
        <p:spPr>
          <a:xfrm>
            <a:off x="9252793" y="228224"/>
            <a:ext cx="2481287" cy="4115157"/>
          </a:xfrm>
          <a:prstGeom prst="rect">
            <a:avLst/>
          </a:prstGeom>
        </p:spPr>
      </p:pic>
      <p:sp>
        <p:nvSpPr>
          <p:cNvPr id="10" name="AutoShape 3">
            <a:extLst>
              <a:ext uri="{FF2B5EF4-FFF2-40B4-BE49-F238E27FC236}">
                <a16:creationId xmlns:a16="http://schemas.microsoft.com/office/drawing/2014/main" id="{A610C93C-1D07-40A9-9630-6854221AF51B}"/>
              </a:ext>
            </a:extLst>
          </p:cNvPr>
          <p:cNvSpPr>
            <a:spLocks noChangeArrowheads="1"/>
          </p:cNvSpPr>
          <p:nvPr/>
        </p:nvSpPr>
        <p:spPr bwMode="auto">
          <a:xfrm>
            <a:off x="683841" y="576114"/>
            <a:ext cx="2481286" cy="129614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DEPENDE DE LA</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CUARTA VISITADURIA </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REGIONAL </a:t>
            </a:r>
            <a:endParaRPr lang="es-ES_tradnl" sz="1399" b="1" dirty="0">
              <a:latin typeface="Calibri"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7085</TotalTime>
  <Words>5971</Words>
  <Application>Microsoft Office PowerPoint</Application>
  <PresentationFormat>Personalizado</PresentationFormat>
  <Paragraphs>360</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Baskerville Old Face</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Transparencia</cp:lastModifiedBy>
  <cp:revision>471</cp:revision>
  <cp:lastPrinted>2019-09-05T20:44:11Z</cp:lastPrinted>
  <dcterms:created xsi:type="dcterms:W3CDTF">2015-01-08T17:52:13Z</dcterms:created>
  <dcterms:modified xsi:type="dcterms:W3CDTF">2021-05-17T19:21:59Z</dcterms:modified>
</cp:coreProperties>
</file>