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74" r:id="rId2"/>
    <p:sldId id="272" r:id="rId3"/>
    <p:sldId id="273" r:id="rId4"/>
    <p:sldId id="263" r:id="rId5"/>
    <p:sldId id="264" r:id="rId6"/>
    <p:sldId id="265" r:id="rId7"/>
    <p:sldId id="266" r:id="rId8"/>
    <p:sldId id="267" r:id="rId9"/>
    <p:sldId id="268" r:id="rId10"/>
    <p:sldId id="269" r:id="rId11"/>
    <p:sldId id="270" r:id="rId12"/>
    <p:sldId id="262" r:id="rId13"/>
    <p:sldId id="258" r:id="rId14"/>
    <p:sldId id="275" r:id="rId15"/>
    <p:sldId id="276" r:id="rId16"/>
    <p:sldId id="277" r:id="rId17"/>
    <p:sldId id="278" r:id="rId18"/>
    <p:sldId id="279" r:id="rId19"/>
    <p:sldId id="280" r:id="rId20"/>
    <p:sldId id="281" r:id="rId21"/>
    <p:sldId id="282" r:id="rId22"/>
    <p:sldId id="295" r:id="rId23"/>
    <p:sldId id="296" r:id="rId24"/>
    <p:sldId id="297" r:id="rId25"/>
    <p:sldId id="283" r:id="rId26"/>
    <p:sldId id="284" r:id="rId27"/>
    <p:sldId id="285" r:id="rId28"/>
    <p:sldId id="286" r:id="rId29"/>
    <p:sldId id="289" r:id="rId30"/>
    <p:sldId id="290" r:id="rId31"/>
    <p:sldId id="291" r:id="rId32"/>
    <p:sldId id="292" r:id="rId33"/>
    <p:sldId id="293" r:id="rId34"/>
    <p:sldId id="294" r:id="rId35"/>
  </p:sldIdLst>
  <p:sldSz cx="11880850" cy="7200900"/>
  <p:notesSz cx="9290050" cy="700405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268">
          <p15:clr>
            <a:srgbClr val="A4A3A4"/>
          </p15:clr>
        </p15:guide>
        <p15:guide id="2"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55" autoAdjust="0"/>
    <p:restoredTop sz="94660"/>
  </p:normalViewPr>
  <p:slideViewPr>
    <p:cSldViewPr>
      <p:cViewPr varScale="1">
        <p:scale>
          <a:sx n="88" d="100"/>
          <a:sy n="88" d="100"/>
        </p:scale>
        <p:origin x="1062" y="84"/>
      </p:cViewPr>
      <p:guideLst>
        <p:guide orient="horz" pos="2268"/>
        <p:guide pos="37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6530" cy="350442"/>
          </a:xfrm>
          <a:prstGeom prst="rect">
            <a:avLst/>
          </a:prstGeom>
        </p:spPr>
        <p:txBody>
          <a:bodyPr vert="horz" lIns="91367" tIns="45683" rIns="91367" bIns="45683" rtlCol="0"/>
          <a:lstStyle>
            <a:lvl1pPr algn="l">
              <a:defRPr sz="1200"/>
            </a:lvl1pPr>
          </a:lstStyle>
          <a:p>
            <a:endParaRPr lang="es-MX"/>
          </a:p>
        </p:txBody>
      </p:sp>
      <p:sp>
        <p:nvSpPr>
          <p:cNvPr id="3" name="2 Marcador de fecha"/>
          <p:cNvSpPr>
            <a:spLocks noGrp="1"/>
          </p:cNvSpPr>
          <p:nvPr>
            <p:ph type="dt" sz="quarter" idx="1"/>
          </p:nvPr>
        </p:nvSpPr>
        <p:spPr>
          <a:xfrm>
            <a:off x="5261418" y="0"/>
            <a:ext cx="4026530" cy="350442"/>
          </a:xfrm>
          <a:prstGeom prst="rect">
            <a:avLst/>
          </a:prstGeom>
        </p:spPr>
        <p:txBody>
          <a:bodyPr vert="horz" lIns="91367" tIns="45683" rIns="91367" bIns="45683" rtlCol="0"/>
          <a:lstStyle>
            <a:lvl1pPr algn="r">
              <a:defRPr sz="1200"/>
            </a:lvl1pPr>
          </a:lstStyle>
          <a:p>
            <a:fld id="{08321211-BE9D-49B6-B1E5-12EF0216CE73}" type="datetimeFigureOut">
              <a:rPr lang="es-MX" smtClean="0"/>
              <a:pPr/>
              <a:t>06/11/2018</a:t>
            </a:fld>
            <a:endParaRPr lang="es-MX"/>
          </a:p>
        </p:txBody>
      </p:sp>
      <p:sp>
        <p:nvSpPr>
          <p:cNvPr id="4" name="3 Marcador de pie de página"/>
          <p:cNvSpPr>
            <a:spLocks noGrp="1"/>
          </p:cNvSpPr>
          <p:nvPr>
            <p:ph type="ftr" sz="quarter" idx="2"/>
          </p:nvPr>
        </p:nvSpPr>
        <p:spPr>
          <a:xfrm>
            <a:off x="1" y="6652412"/>
            <a:ext cx="4026530" cy="350442"/>
          </a:xfrm>
          <a:prstGeom prst="rect">
            <a:avLst/>
          </a:prstGeom>
        </p:spPr>
        <p:txBody>
          <a:bodyPr vert="horz" lIns="91367" tIns="45683" rIns="91367" bIns="45683"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61418" y="6652412"/>
            <a:ext cx="4026530" cy="350442"/>
          </a:xfrm>
          <a:prstGeom prst="rect">
            <a:avLst/>
          </a:prstGeom>
        </p:spPr>
        <p:txBody>
          <a:bodyPr vert="horz" lIns="91367" tIns="45683" rIns="91367" bIns="45683" rtlCol="0" anchor="b"/>
          <a:lstStyle>
            <a:lvl1pPr algn="r">
              <a:defRPr sz="1200"/>
            </a:lvl1pPr>
          </a:lstStyle>
          <a:p>
            <a:fld id="{AE6F987F-5FE4-4B15-8AD8-2F5AD59C2CCA}" type="slidenum">
              <a:rPr lang="es-MX" smtClean="0"/>
              <a:pPr/>
              <a:t>‹Nº›</a:t>
            </a:fld>
            <a:endParaRPr lang="es-MX"/>
          </a:p>
        </p:txBody>
      </p:sp>
    </p:spTree>
    <p:extLst>
      <p:ext uri="{BB962C8B-B14F-4D97-AF65-F5344CB8AC3E}">
        <p14:creationId xmlns:p14="http://schemas.microsoft.com/office/powerpoint/2010/main" val="1440128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6" y="2236956"/>
            <a:ext cx="10098723" cy="1543523"/>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782129" y="4080511"/>
            <a:ext cx="8316595" cy="1840230"/>
          </a:xfrm>
        </p:spPr>
        <p:txBody>
          <a:bodyPr/>
          <a:lstStyle>
            <a:lvl1pPr marL="0" indent="0" algn="ctr">
              <a:buNone/>
              <a:defRPr>
                <a:solidFill>
                  <a:schemeClr val="tx1">
                    <a:tint val="75000"/>
                  </a:schemeClr>
                </a:solidFill>
              </a:defRPr>
            </a:lvl1pPr>
            <a:lvl2pPr marL="782252" indent="0" algn="ctr">
              <a:buNone/>
              <a:defRPr>
                <a:solidFill>
                  <a:schemeClr val="tx1">
                    <a:tint val="75000"/>
                  </a:schemeClr>
                </a:solidFill>
              </a:defRPr>
            </a:lvl2pPr>
            <a:lvl3pPr marL="1564509" indent="0" algn="ctr">
              <a:buNone/>
              <a:defRPr>
                <a:solidFill>
                  <a:schemeClr val="tx1">
                    <a:tint val="75000"/>
                  </a:schemeClr>
                </a:solidFill>
              </a:defRPr>
            </a:lvl3pPr>
            <a:lvl4pPr marL="2346762" indent="0" algn="ctr">
              <a:buNone/>
              <a:defRPr>
                <a:solidFill>
                  <a:schemeClr val="tx1">
                    <a:tint val="75000"/>
                  </a:schemeClr>
                </a:solidFill>
              </a:defRPr>
            </a:lvl4pPr>
            <a:lvl5pPr marL="3129017" indent="0" algn="ctr">
              <a:buNone/>
              <a:defRPr>
                <a:solidFill>
                  <a:schemeClr val="tx1">
                    <a:tint val="75000"/>
                  </a:schemeClr>
                </a:solidFill>
              </a:defRPr>
            </a:lvl5pPr>
            <a:lvl6pPr marL="3911273" indent="0" algn="ctr">
              <a:buNone/>
              <a:defRPr>
                <a:solidFill>
                  <a:schemeClr val="tx1">
                    <a:tint val="75000"/>
                  </a:schemeClr>
                </a:solidFill>
              </a:defRPr>
            </a:lvl6pPr>
            <a:lvl7pPr marL="4693525" indent="0" algn="ctr">
              <a:buNone/>
              <a:defRPr>
                <a:solidFill>
                  <a:schemeClr val="tx1">
                    <a:tint val="75000"/>
                  </a:schemeClr>
                </a:solidFill>
              </a:defRPr>
            </a:lvl7pPr>
            <a:lvl8pPr marL="5475782" indent="0" algn="ctr">
              <a:buNone/>
              <a:defRPr>
                <a:solidFill>
                  <a:schemeClr val="tx1">
                    <a:tint val="75000"/>
                  </a:schemeClr>
                </a:solidFill>
              </a:defRPr>
            </a:lvl8pPr>
            <a:lvl9pPr marL="6258035"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06/11/2018</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06/11/2018</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3"/>
            <a:ext cx="2673191" cy="6144099"/>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594043" y="288383"/>
            <a:ext cx="7821560" cy="614409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06/11/2018</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06/11/2018</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5" y="4627250"/>
            <a:ext cx="10098723" cy="1430180"/>
          </a:xfrm>
        </p:spPr>
        <p:txBody>
          <a:bodyPr anchor="t"/>
          <a:lstStyle>
            <a:lvl1pPr algn="l">
              <a:defRPr sz="67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938505" y="3052059"/>
            <a:ext cx="10098723" cy="1575197"/>
          </a:xfrm>
        </p:spPr>
        <p:txBody>
          <a:bodyPr anchor="b"/>
          <a:lstStyle>
            <a:lvl1pPr marL="0" indent="0">
              <a:buNone/>
              <a:defRPr sz="3400">
                <a:solidFill>
                  <a:schemeClr val="tx1">
                    <a:tint val="75000"/>
                  </a:schemeClr>
                </a:solidFill>
              </a:defRPr>
            </a:lvl1pPr>
            <a:lvl2pPr marL="782252" indent="0">
              <a:buNone/>
              <a:defRPr sz="3100">
                <a:solidFill>
                  <a:schemeClr val="tx1">
                    <a:tint val="75000"/>
                  </a:schemeClr>
                </a:solidFill>
              </a:defRPr>
            </a:lvl2pPr>
            <a:lvl3pPr marL="1564509" indent="0">
              <a:buNone/>
              <a:defRPr sz="2800">
                <a:solidFill>
                  <a:schemeClr val="tx1">
                    <a:tint val="75000"/>
                  </a:schemeClr>
                </a:solidFill>
              </a:defRPr>
            </a:lvl3pPr>
            <a:lvl4pPr marL="2346762" indent="0">
              <a:buNone/>
              <a:defRPr sz="2400">
                <a:solidFill>
                  <a:schemeClr val="tx1">
                    <a:tint val="75000"/>
                  </a:schemeClr>
                </a:solidFill>
              </a:defRPr>
            </a:lvl4pPr>
            <a:lvl5pPr marL="3129017" indent="0">
              <a:buNone/>
              <a:defRPr sz="2400">
                <a:solidFill>
                  <a:schemeClr val="tx1">
                    <a:tint val="75000"/>
                  </a:schemeClr>
                </a:solidFill>
              </a:defRPr>
            </a:lvl5pPr>
            <a:lvl6pPr marL="3911273" indent="0">
              <a:buNone/>
              <a:defRPr sz="2400">
                <a:solidFill>
                  <a:schemeClr val="tx1">
                    <a:tint val="75000"/>
                  </a:schemeClr>
                </a:solidFill>
              </a:defRPr>
            </a:lvl6pPr>
            <a:lvl7pPr marL="4693525" indent="0">
              <a:buNone/>
              <a:defRPr sz="2400">
                <a:solidFill>
                  <a:schemeClr val="tx1">
                    <a:tint val="75000"/>
                  </a:schemeClr>
                </a:solidFill>
              </a:defRPr>
            </a:lvl7pPr>
            <a:lvl8pPr marL="5475782" indent="0">
              <a:buNone/>
              <a:defRPr sz="2400">
                <a:solidFill>
                  <a:schemeClr val="tx1">
                    <a:tint val="75000"/>
                  </a:schemeClr>
                </a:solidFill>
              </a:defRPr>
            </a:lvl8pPr>
            <a:lvl9pPr marL="6258035" indent="0">
              <a:buNone/>
              <a:defRPr sz="2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06/11/2018</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594043"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6039432"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06/11/2018</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6035314" y="1611873"/>
            <a:ext cx="5251501"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035314" y="2283626"/>
            <a:ext cx="5251501"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06/11/2018</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06/11/2018</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06/11/2018</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7" y="286707"/>
            <a:ext cx="3908718" cy="1220152"/>
          </a:xfrm>
        </p:spPr>
        <p:txBody>
          <a:bodyPr anchor="b"/>
          <a:lstStyle>
            <a:lvl1pPr algn="l">
              <a:defRPr sz="34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4645086" y="286712"/>
            <a:ext cx="6641725" cy="6145768"/>
          </a:xfrm>
        </p:spPr>
        <p:txBody>
          <a:bodyPr/>
          <a:lstStyle>
            <a:lvl1pPr>
              <a:defRPr sz="5400"/>
            </a:lvl1pPr>
            <a:lvl2pPr>
              <a:defRPr sz="5000"/>
            </a:lvl2pPr>
            <a:lvl3pPr>
              <a:defRPr sz="4000"/>
            </a:lvl3pPr>
            <a:lvl4pPr>
              <a:defRPr sz="3400"/>
            </a:lvl4pPr>
            <a:lvl5pPr>
              <a:defRPr sz="3400"/>
            </a:lvl5pPr>
            <a:lvl6pPr>
              <a:defRPr sz="3400"/>
            </a:lvl6pPr>
            <a:lvl7pPr>
              <a:defRPr sz="3400"/>
            </a:lvl7pPr>
            <a:lvl8pPr>
              <a:defRPr sz="3400"/>
            </a:lvl8pPr>
            <a:lvl9pPr>
              <a:defRPr sz="3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594047" y="1506864"/>
            <a:ext cx="3908718" cy="492561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06/11/2018</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52" indent="0">
              <a:buNone/>
              <a:defRPr sz="5000"/>
            </a:lvl2pPr>
            <a:lvl3pPr marL="1564509" indent="0">
              <a:buNone/>
              <a:defRPr sz="4000"/>
            </a:lvl3pPr>
            <a:lvl4pPr marL="2346762" indent="0">
              <a:buNone/>
              <a:defRPr sz="3400"/>
            </a:lvl4pPr>
            <a:lvl5pPr marL="3129017" indent="0">
              <a:buNone/>
              <a:defRPr sz="3400"/>
            </a:lvl5pPr>
            <a:lvl6pPr marL="3911273" indent="0">
              <a:buNone/>
              <a:defRPr sz="3400"/>
            </a:lvl6pPr>
            <a:lvl7pPr marL="4693525" indent="0">
              <a:buNone/>
              <a:defRPr sz="3400"/>
            </a:lvl7pPr>
            <a:lvl8pPr marL="5475782" indent="0">
              <a:buNone/>
              <a:defRPr sz="3400"/>
            </a:lvl8pPr>
            <a:lvl9pPr marL="6258035" indent="0">
              <a:buNone/>
              <a:defRPr sz="3400"/>
            </a:lvl9pPr>
          </a:lstStyle>
          <a:p>
            <a:pPr lvl="0"/>
            <a:endParaRPr lang="es-MX" noProof="0" dirty="0" smtClean="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06/11/2018</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5"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smtClean="0"/>
              <a:t>Haga clic para modificar el estilo de título del patrón</a:t>
            </a:r>
            <a:endParaRPr lang="es-MX" altLang="es-MX" smtClean="0"/>
          </a:p>
        </p:txBody>
      </p:sp>
      <p:sp>
        <p:nvSpPr>
          <p:cNvPr id="1027" name="2 Marcador de texto"/>
          <p:cNvSpPr>
            <a:spLocks noGrp="1"/>
          </p:cNvSpPr>
          <p:nvPr>
            <p:ph type="body" idx="1"/>
          </p:nvPr>
        </p:nvSpPr>
        <p:spPr bwMode="auto">
          <a:xfrm>
            <a:off x="593725" y="1679575"/>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smtClean="0"/>
              <a:t>Haga clic para modificar el estilo de texto del patrón</a:t>
            </a:r>
          </a:p>
          <a:p>
            <a:pPr lvl="1"/>
            <a:r>
              <a:rPr lang="es-ES" altLang="es-MX" smtClean="0"/>
              <a:t>Segundo nivel</a:t>
            </a:r>
          </a:p>
          <a:p>
            <a:pPr lvl="2"/>
            <a:r>
              <a:rPr lang="es-ES" altLang="es-MX" smtClean="0"/>
              <a:t>Tercer nivel</a:t>
            </a:r>
          </a:p>
          <a:p>
            <a:pPr lvl="3"/>
            <a:r>
              <a:rPr lang="es-ES" altLang="es-MX" smtClean="0"/>
              <a:t>Cuarto nivel</a:t>
            </a:r>
          </a:p>
          <a:p>
            <a:pPr lvl="4"/>
            <a:r>
              <a:rPr lang="es-ES" altLang="es-MX" smtClean="0"/>
              <a:t>Quinto nivel</a:t>
            </a:r>
            <a:endParaRPr lang="es-MX" altLang="es-MX" smtClean="0"/>
          </a:p>
        </p:txBody>
      </p:sp>
      <p:sp>
        <p:nvSpPr>
          <p:cNvPr id="4" name="3 Marcador de fecha"/>
          <p:cNvSpPr>
            <a:spLocks noGrp="1"/>
          </p:cNvSpPr>
          <p:nvPr>
            <p:ph type="dt" sz="half" idx="2"/>
          </p:nvPr>
        </p:nvSpPr>
        <p:spPr>
          <a:xfrm>
            <a:off x="593725" y="6673850"/>
            <a:ext cx="2771775" cy="384175"/>
          </a:xfrm>
          <a:prstGeom prst="rect">
            <a:avLst/>
          </a:prstGeom>
        </p:spPr>
        <p:txBody>
          <a:bodyPr vert="horz" lIns="156450" tIns="78226" rIns="156450" bIns="78226" rtlCol="0" anchor="ctr"/>
          <a:lstStyle>
            <a:lvl1pPr algn="l" defTabSz="1564509"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06/11/2018</a:t>
            </a:fld>
            <a:endParaRPr lang="es-MX" dirty="0"/>
          </a:p>
        </p:txBody>
      </p:sp>
      <p:sp>
        <p:nvSpPr>
          <p:cNvPr id="5" name="4 Marcador de pie de página"/>
          <p:cNvSpPr>
            <a:spLocks noGrp="1"/>
          </p:cNvSpPr>
          <p:nvPr>
            <p:ph type="ftr" sz="quarter" idx="3"/>
          </p:nvPr>
        </p:nvSpPr>
        <p:spPr>
          <a:xfrm>
            <a:off x="4059238" y="6673850"/>
            <a:ext cx="3762375" cy="384175"/>
          </a:xfrm>
          <a:prstGeom prst="rect">
            <a:avLst/>
          </a:prstGeom>
        </p:spPr>
        <p:txBody>
          <a:bodyPr vert="horz" lIns="156450" tIns="78226" rIns="156450" bIns="78226" rtlCol="0" anchor="ctr"/>
          <a:lstStyle>
            <a:lvl1pPr algn="ctr" defTabSz="1564509"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0" y="6673850"/>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688" rtl="0" eaLnBrk="0" fontAlgn="base" hangingPunct="0">
        <a:spcBef>
          <a:spcPct val="0"/>
        </a:spcBef>
        <a:spcAft>
          <a:spcPct val="0"/>
        </a:spcAft>
        <a:defRPr sz="7300" kern="1200">
          <a:solidFill>
            <a:schemeClr val="tx1"/>
          </a:solidFill>
          <a:latin typeface="+mj-lt"/>
          <a:ea typeface="+mj-ea"/>
          <a:cs typeface="+mj-cs"/>
        </a:defRPr>
      </a:lvl1pPr>
      <a:lvl2pPr algn="ctr" defTabSz="1563688" rtl="0" eaLnBrk="0" fontAlgn="base" hangingPunct="0">
        <a:spcBef>
          <a:spcPct val="0"/>
        </a:spcBef>
        <a:spcAft>
          <a:spcPct val="0"/>
        </a:spcAft>
        <a:defRPr sz="7300">
          <a:solidFill>
            <a:schemeClr val="tx1"/>
          </a:solidFill>
          <a:latin typeface="Calibri" panose="020F0502020204030204" pitchFamily="34" charset="0"/>
        </a:defRPr>
      </a:lvl2pPr>
      <a:lvl3pPr algn="ctr" defTabSz="1563688" rtl="0" eaLnBrk="0" fontAlgn="base" hangingPunct="0">
        <a:spcBef>
          <a:spcPct val="0"/>
        </a:spcBef>
        <a:spcAft>
          <a:spcPct val="0"/>
        </a:spcAft>
        <a:defRPr sz="7300">
          <a:solidFill>
            <a:schemeClr val="tx1"/>
          </a:solidFill>
          <a:latin typeface="Calibri" panose="020F0502020204030204" pitchFamily="34" charset="0"/>
        </a:defRPr>
      </a:lvl3pPr>
      <a:lvl4pPr algn="ctr" defTabSz="1563688" rtl="0" eaLnBrk="0" fontAlgn="base" hangingPunct="0">
        <a:spcBef>
          <a:spcPct val="0"/>
        </a:spcBef>
        <a:spcAft>
          <a:spcPct val="0"/>
        </a:spcAft>
        <a:defRPr sz="7300">
          <a:solidFill>
            <a:schemeClr val="tx1"/>
          </a:solidFill>
          <a:latin typeface="Calibri" panose="020F0502020204030204" pitchFamily="34" charset="0"/>
        </a:defRPr>
      </a:lvl4pPr>
      <a:lvl5pPr algn="ctr" defTabSz="1563688" rtl="0" eaLnBrk="0" fontAlgn="base" hangingPunct="0">
        <a:spcBef>
          <a:spcPct val="0"/>
        </a:spcBef>
        <a:spcAft>
          <a:spcPct val="0"/>
        </a:spcAft>
        <a:defRPr sz="7300">
          <a:solidFill>
            <a:schemeClr val="tx1"/>
          </a:solidFill>
          <a:latin typeface="Calibri" panose="020F0502020204030204" pitchFamily="34" charset="0"/>
        </a:defRPr>
      </a:lvl5pPr>
      <a:lvl6pPr marL="457200" algn="ctr" defTabSz="1563688" rtl="0" fontAlgn="base">
        <a:spcBef>
          <a:spcPct val="0"/>
        </a:spcBef>
        <a:spcAft>
          <a:spcPct val="0"/>
        </a:spcAft>
        <a:defRPr sz="7300">
          <a:solidFill>
            <a:schemeClr val="tx1"/>
          </a:solidFill>
          <a:latin typeface="Calibri" panose="020F0502020204030204" pitchFamily="34" charset="0"/>
        </a:defRPr>
      </a:lvl6pPr>
      <a:lvl7pPr marL="914400" algn="ctr" defTabSz="1563688" rtl="0" fontAlgn="base">
        <a:spcBef>
          <a:spcPct val="0"/>
        </a:spcBef>
        <a:spcAft>
          <a:spcPct val="0"/>
        </a:spcAft>
        <a:defRPr sz="7300">
          <a:solidFill>
            <a:schemeClr val="tx1"/>
          </a:solidFill>
          <a:latin typeface="Calibri" panose="020F0502020204030204" pitchFamily="34" charset="0"/>
        </a:defRPr>
      </a:lvl7pPr>
      <a:lvl8pPr marL="1371600" algn="ctr" defTabSz="1563688" rtl="0" fontAlgn="base">
        <a:spcBef>
          <a:spcPct val="0"/>
        </a:spcBef>
        <a:spcAft>
          <a:spcPct val="0"/>
        </a:spcAft>
        <a:defRPr sz="7300">
          <a:solidFill>
            <a:schemeClr val="tx1"/>
          </a:solidFill>
          <a:latin typeface="Calibri" panose="020F0502020204030204" pitchFamily="34" charset="0"/>
        </a:defRPr>
      </a:lvl8pPr>
      <a:lvl9pPr marL="1828800" algn="ctr" defTabSz="1563688" rtl="0" fontAlgn="base">
        <a:spcBef>
          <a:spcPct val="0"/>
        </a:spcBef>
        <a:spcAft>
          <a:spcPct val="0"/>
        </a:spcAft>
        <a:defRPr sz="7300">
          <a:solidFill>
            <a:schemeClr val="tx1"/>
          </a:solidFill>
          <a:latin typeface="Calibri" panose="020F0502020204030204" pitchFamily="34" charset="0"/>
        </a:defRPr>
      </a:lvl9pPr>
    </p:titleStyle>
    <p:bodyStyle>
      <a:lvl1pPr marL="585788" indent="-585788" algn="l" defTabSz="156368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70000" indent="-487363" algn="l" defTabSz="156368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213" indent="-390525" algn="l" defTabSz="1563688" rtl="0" eaLnBrk="0" fontAlgn="base" hangingPunct="0">
        <a:spcBef>
          <a:spcPct val="20000"/>
        </a:spcBef>
        <a:spcAft>
          <a:spcPct val="0"/>
        </a:spcAft>
        <a:buFont typeface="Arial" charset="0"/>
        <a:buChar char="•"/>
        <a:defRPr sz="4000" kern="1200">
          <a:solidFill>
            <a:schemeClr val="tx1"/>
          </a:solidFill>
          <a:latin typeface="+mn-lt"/>
          <a:ea typeface="+mn-ea"/>
          <a:cs typeface="+mn-cs"/>
        </a:defRPr>
      </a:lvl3pPr>
      <a:lvl4pPr marL="2736850"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488"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397"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654"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906"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9163"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509" rtl="0" eaLnBrk="1" latinLnBrk="0" hangingPunct="1">
        <a:defRPr sz="3100" kern="1200">
          <a:solidFill>
            <a:schemeClr val="tx1"/>
          </a:solidFill>
          <a:latin typeface="+mn-lt"/>
          <a:ea typeface="+mn-ea"/>
          <a:cs typeface="+mn-cs"/>
        </a:defRPr>
      </a:lvl1pPr>
      <a:lvl2pPr marL="782252" algn="l" defTabSz="1564509" rtl="0" eaLnBrk="1" latinLnBrk="0" hangingPunct="1">
        <a:defRPr sz="3100" kern="1200">
          <a:solidFill>
            <a:schemeClr val="tx1"/>
          </a:solidFill>
          <a:latin typeface="+mn-lt"/>
          <a:ea typeface="+mn-ea"/>
          <a:cs typeface="+mn-cs"/>
        </a:defRPr>
      </a:lvl2pPr>
      <a:lvl3pPr marL="1564509" algn="l" defTabSz="1564509" rtl="0" eaLnBrk="1" latinLnBrk="0" hangingPunct="1">
        <a:defRPr sz="3100" kern="1200">
          <a:solidFill>
            <a:schemeClr val="tx1"/>
          </a:solidFill>
          <a:latin typeface="+mn-lt"/>
          <a:ea typeface="+mn-ea"/>
          <a:cs typeface="+mn-cs"/>
        </a:defRPr>
      </a:lvl3pPr>
      <a:lvl4pPr marL="2346762" algn="l" defTabSz="1564509" rtl="0" eaLnBrk="1" latinLnBrk="0" hangingPunct="1">
        <a:defRPr sz="3100" kern="1200">
          <a:solidFill>
            <a:schemeClr val="tx1"/>
          </a:solidFill>
          <a:latin typeface="+mn-lt"/>
          <a:ea typeface="+mn-ea"/>
          <a:cs typeface="+mn-cs"/>
        </a:defRPr>
      </a:lvl4pPr>
      <a:lvl5pPr marL="3129017" algn="l" defTabSz="1564509" rtl="0" eaLnBrk="1" latinLnBrk="0" hangingPunct="1">
        <a:defRPr sz="3100" kern="1200">
          <a:solidFill>
            <a:schemeClr val="tx1"/>
          </a:solidFill>
          <a:latin typeface="+mn-lt"/>
          <a:ea typeface="+mn-ea"/>
          <a:cs typeface="+mn-cs"/>
        </a:defRPr>
      </a:lvl5pPr>
      <a:lvl6pPr marL="3911273" algn="l" defTabSz="1564509" rtl="0" eaLnBrk="1" latinLnBrk="0" hangingPunct="1">
        <a:defRPr sz="3100" kern="1200">
          <a:solidFill>
            <a:schemeClr val="tx1"/>
          </a:solidFill>
          <a:latin typeface="+mn-lt"/>
          <a:ea typeface="+mn-ea"/>
          <a:cs typeface="+mn-cs"/>
        </a:defRPr>
      </a:lvl6pPr>
      <a:lvl7pPr marL="4693525" algn="l" defTabSz="1564509" rtl="0" eaLnBrk="1" latinLnBrk="0" hangingPunct="1">
        <a:defRPr sz="3100" kern="1200">
          <a:solidFill>
            <a:schemeClr val="tx1"/>
          </a:solidFill>
          <a:latin typeface="+mn-lt"/>
          <a:ea typeface="+mn-ea"/>
          <a:cs typeface="+mn-cs"/>
        </a:defRPr>
      </a:lvl7pPr>
      <a:lvl8pPr marL="5475782" algn="l" defTabSz="1564509" rtl="0" eaLnBrk="1" latinLnBrk="0" hangingPunct="1">
        <a:defRPr sz="3100" kern="1200">
          <a:solidFill>
            <a:schemeClr val="tx1"/>
          </a:solidFill>
          <a:latin typeface="+mn-lt"/>
          <a:ea typeface="+mn-ea"/>
          <a:cs typeface="+mn-cs"/>
        </a:defRPr>
      </a:lvl8pPr>
      <a:lvl9pPr marL="6258035" algn="l" defTabSz="1564509"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0.xml"/><Relationship Id="rId13" Type="http://schemas.openxmlformats.org/officeDocument/2006/relationships/hyperlink" Target="http://cdhec.org.mx/archivos/pdf/Reglamento%20Interior%20de%20la%20CDHEC%20vigente.pdf" TargetMode="External"/><Relationship Id="rId3" Type="http://schemas.openxmlformats.org/officeDocument/2006/relationships/slide" Target="slide16.xml"/><Relationship Id="rId7" Type="http://schemas.openxmlformats.org/officeDocument/2006/relationships/slide" Target="slide25.xml"/><Relationship Id="rId12" Type="http://schemas.openxmlformats.org/officeDocument/2006/relationships/hyperlink" Target="http://cdhec.org.mx/archivos/pdf/TRANSPARENCIA/02/LEY_DE_LA_CDHEC.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slide" Target="slide31.xml"/><Relationship Id="rId5" Type="http://schemas.openxmlformats.org/officeDocument/2006/relationships/slide" Target="slide19.xml"/><Relationship Id="rId10" Type="http://schemas.openxmlformats.org/officeDocument/2006/relationships/slide" Target="slide28.xml"/><Relationship Id="rId4" Type="http://schemas.openxmlformats.org/officeDocument/2006/relationships/slide" Target="slide15.xml"/><Relationship Id="rId9" Type="http://schemas.openxmlformats.org/officeDocument/2006/relationships/slide" Target="slide18.xml"/><Relationship Id="rId14" Type="http://schemas.openxmlformats.org/officeDocument/2006/relationships/hyperlink" Target="http://admin.cdhec.org.mx/archivos/pdf/TRANSPARENCIA/06/DEFINICION_DE_PUESTOS_CDHEC.pdf" TargetMode="External"/></Relationships>
</file>

<file path=ppt/slides/_rels/slide10.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7.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4.xml"/></Relationships>
</file>

<file path=ppt/slides/_rels/slide12.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1.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3.xml"/></Relationships>
</file>

<file path=ppt/slides/_rels/slide13.xml.rels><?xml version="1.0" encoding="UTF-8" standalone="yes"?>
<Relationships xmlns="http://schemas.openxmlformats.org/package/2006/relationships"><Relationship Id="rId3" Type="http://schemas.openxmlformats.org/officeDocument/2006/relationships/slide" Target="slide34.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31.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28.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slide" Target="slide32.xml"/><Relationship Id="rId2" Type="http://schemas.openxmlformats.org/officeDocument/2006/relationships/slide" Target="slide15.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2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1.xml"/><Relationship Id="rId1" Type="http://schemas.openxmlformats.org/officeDocument/2006/relationships/slideLayout" Target="../slideLayouts/slideLayout7.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3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6.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1.xml"/><Relationship Id="rId4" Type="http://schemas.openxmlformats.org/officeDocument/2006/relationships/slide" Target="slide29.xml"/></Relationships>
</file>

<file path=ppt/slides/_rels/slide5.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8" Type="http://schemas.openxmlformats.org/officeDocument/2006/relationships/slide" Target="slide34.xml"/><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7.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cxnSp>
        <p:nvCxnSpPr>
          <p:cNvPr id="36" name="48 Conector recto"/>
          <p:cNvCxnSpPr/>
          <p:nvPr/>
        </p:nvCxnSpPr>
        <p:spPr>
          <a:xfrm>
            <a:off x="6378724" y="2041817"/>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a:off x="6296836" y="1192511"/>
            <a:ext cx="0" cy="16795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114 Conector recto"/>
          <p:cNvCxnSpPr/>
          <p:nvPr/>
        </p:nvCxnSpPr>
        <p:spPr>
          <a:xfrm>
            <a:off x="10493901"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a:off x="8467204"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112 Conector recto"/>
          <p:cNvCxnSpPr/>
          <p:nvPr/>
        </p:nvCxnSpPr>
        <p:spPr>
          <a:xfrm>
            <a:off x="3714676"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111 Conector recto"/>
          <p:cNvCxnSpPr/>
          <p:nvPr/>
        </p:nvCxnSpPr>
        <p:spPr>
          <a:xfrm>
            <a:off x="1119337"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AutoShape 16"/>
          <p:cNvSpPr>
            <a:spLocks noChangeArrowheads="1"/>
          </p:cNvSpPr>
          <p:nvPr/>
        </p:nvSpPr>
        <p:spPr bwMode="auto">
          <a:xfrm>
            <a:off x="2994447" y="3736504"/>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2" action="ppaction://hlinksldjump"/>
              </a:rPr>
              <a:t>DIRECTOR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ARTURO TÉLLEZ </a:t>
            </a: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CAMACHO</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MMS03</a:t>
            </a:r>
          </a:p>
        </p:txBody>
      </p:sp>
      <p:sp>
        <p:nvSpPr>
          <p:cNvPr id="18" name="AutoShape 14"/>
          <p:cNvSpPr>
            <a:spLocks noChangeArrowheads="1"/>
          </p:cNvSpPr>
          <p:nvPr/>
        </p:nvSpPr>
        <p:spPr bwMode="auto">
          <a:xfrm>
            <a:off x="362072" y="3737273"/>
            <a:ext cx="1727200"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3" action="ppaction://hlinksldjump"/>
              </a:rPr>
              <a:t>VISITADOR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JAVIER EDUARDO </a:t>
            </a: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ROQUE VALDÉS</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MMS03</a:t>
            </a:r>
          </a:p>
        </p:txBody>
      </p:sp>
      <p:sp>
        <p:nvSpPr>
          <p:cNvPr id="29" name="AutoShape 3"/>
          <p:cNvSpPr>
            <a:spLocks noChangeArrowheads="1"/>
          </p:cNvSpPr>
          <p:nvPr/>
        </p:nvSpPr>
        <p:spPr bwMode="auto">
          <a:xfrm>
            <a:off x="4356249" y="432098"/>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cs typeface="+mn-cs"/>
                <a:hlinkClick r:id="rId4" action="ppaction://hlinksldjump"/>
              </a:rPr>
              <a:t>PRESIDENTE</a:t>
            </a:r>
            <a:endParaRPr lang="es-ES" sz="1400" b="1" dirty="0">
              <a:latin typeface="Calibri" pitchFamily="34" charset="0"/>
              <a:cs typeface="+mn-cs"/>
            </a:endParaRPr>
          </a:p>
          <a:p>
            <a:pPr algn="ctr" defTabSz="1564509" eaLnBrk="1" fontAlgn="auto" hangingPunct="1">
              <a:spcBef>
                <a:spcPts val="0"/>
              </a:spcBef>
              <a:spcAft>
                <a:spcPts val="0"/>
              </a:spcAft>
              <a:defRPr/>
            </a:pPr>
            <a:r>
              <a:rPr lang="es-ES" sz="1400" dirty="0">
                <a:latin typeface="Calibri" pitchFamily="34" charset="0"/>
                <a:cs typeface="+mn-cs"/>
              </a:rPr>
              <a:t>DR. XAVIER DÍEZ DE URDANIVIA FERNÁNDEZ</a:t>
            </a:r>
          </a:p>
          <a:p>
            <a:pPr algn="ctr" defTabSz="1564509" eaLnBrk="1" fontAlgn="auto" hangingPunct="1">
              <a:spcBef>
                <a:spcPts val="0"/>
              </a:spcBef>
              <a:spcAft>
                <a:spcPts val="0"/>
              </a:spcAft>
              <a:defRPr/>
            </a:pPr>
            <a:r>
              <a:rPr lang="es-MX" sz="1400" b="1" dirty="0">
                <a:latin typeface="Calibri" pitchFamily="34" charset="0"/>
                <a:cs typeface="+mn-cs"/>
              </a:rPr>
              <a:t>MST01</a:t>
            </a:r>
            <a:endParaRPr lang="es-ES" sz="1400" b="1" dirty="0">
              <a:latin typeface="Calibri" pitchFamily="34" charset="0"/>
              <a:cs typeface="+mn-cs"/>
            </a:endParaRPr>
          </a:p>
        </p:txBody>
      </p:sp>
      <p:cxnSp>
        <p:nvCxnSpPr>
          <p:cNvPr id="46" name="45 Conector recto"/>
          <p:cNvCxnSpPr/>
          <p:nvPr/>
        </p:nvCxnSpPr>
        <p:spPr>
          <a:xfrm>
            <a:off x="1122512" y="2872086"/>
            <a:ext cx="9360916" cy="3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48 Conector recto"/>
          <p:cNvCxnSpPr/>
          <p:nvPr/>
        </p:nvCxnSpPr>
        <p:spPr>
          <a:xfrm>
            <a:off x="6378724" y="517713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AutoShape 15"/>
          <p:cNvSpPr>
            <a:spLocks noChangeArrowheads="1"/>
          </p:cNvSpPr>
          <p:nvPr/>
        </p:nvSpPr>
        <p:spPr bwMode="auto">
          <a:xfrm>
            <a:off x="8899674" y="1681455"/>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759" eaLnBrk="1" fontAlgn="auto" hangingPunct="1">
              <a:spcBef>
                <a:spcPts val="0"/>
              </a:spcBef>
              <a:spcAft>
                <a:spcPts val="0"/>
              </a:spcAft>
              <a:defRPr/>
            </a:pPr>
            <a:r>
              <a:rPr lang="es-ES_tradnl" sz="1200" dirty="0">
                <a:latin typeface="Calibri" pitchFamily="34" charset="0"/>
              </a:rPr>
              <a:t>C.P. FABIAN CHÁVEZ TORRES</a:t>
            </a:r>
          </a:p>
          <a:p>
            <a:pPr algn="ctr" defTabSz="1303759" eaLnBrk="1" fontAlgn="auto" hangingPunct="1">
              <a:spcBef>
                <a:spcPts val="0"/>
              </a:spcBef>
              <a:spcAft>
                <a:spcPts val="0"/>
              </a:spcAft>
              <a:defRPr/>
            </a:pPr>
            <a:r>
              <a:rPr lang="es-ES_tradnl" sz="1200" b="1" dirty="0" smtClean="0">
                <a:latin typeface="Calibri" pitchFamily="34" charset="0"/>
              </a:rPr>
              <a:t>MM02</a:t>
            </a:r>
            <a:endParaRPr lang="es-ES_tradnl" sz="1200" dirty="0">
              <a:latin typeface="Calibri" pitchFamily="34" charset="0"/>
              <a:cs typeface="+mn-cs"/>
            </a:endParaRPr>
          </a:p>
        </p:txBody>
      </p:sp>
      <p:sp>
        <p:nvSpPr>
          <p:cNvPr id="73" name="AutoShape 15"/>
          <p:cNvSpPr>
            <a:spLocks noChangeArrowheads="1"/>
          </p:cNvSpPr>
          <p:nvPr/>
        </p:nvSpPr>
        <p:spPr bwMode="auto">
          <a:xfrm>
            <a:off x="8178949" y="4816773"/>
            <a:ext cx="1944688"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6" action="ppaction://hlinksldjump"/>
              </a:rPr>
              <a:t>COORDINADOR JURÍDICO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ES_tradnl" sz="1100" dirty="0">
                <a:latin typeface="Calibri" pitchFamily="34" charset="0"/>
                <a:cs typeface="+mn-cs"/>
              </a:rPr>
              <a:t>LIC. MAXIMILIANO BLÁZQUEZ </a:t>
            </a:r>
          </a:p>
          <a:p>
            <a:pPr algn="ctr" defTabSz="1303759" eaLnBrk="1" fontAlgn="auto" hangingPunct="1">
              <a:spcBef>
                <a:spcPts val="0"/>
              </a:spcBef>
              <a:spcAft>
                <a:spcPts val="0"/>
              </a:spcAft>
              <a:defRPr/>
            </a:pPr>
            <a:r>
              <a:rPr lang="es-ES_tradnl" sz="1100" dirty="0">
                <a:latin typeface="Calibri" pitchFamily="34" charset="0"/>
                <a:cs typeface="+mn-cs"/>
              </a:rPr>
              <a:t>AGUIRRE</a:t>
            </a:r>
          </a:p>
          <a:p>
            <a:pPr algn="ctr" defTabSz="1303759" eaLnBrk="1" fontAlgn="auto" hangingPunct="1">
              <a:spcBef>
                <a:spcPts val="0"/>
              </a:spcBef>
              <a:spcAft>
                <a:spcPts val="0"/>
              </a:spcAft>
              <a:defRPr/>
            </a:pPr>
            <a:r>
              <a:rPr lang="es-ES_tradnl" sz="1000" b="1" dirty="0" smtClean="0">
                <a:latin typeface="Calibri" pitchFamily="34" charset="0"/>
                <a:cs typeface="+mn-cs"/>
              </a:rPr>
              <a:t>MM06</a:t>
            </a:r>
            <a:endParaRPr lang="es-ES_tradnl" sz="1000" dirty="0">
              <a:latin typeface="Calibri" pitchFamily="34" charset="0"/>
              <a:cs typeface="+mn-cs"/>
            </a:endParaRPr>
          </a:p>
        </p:txBody>
      </p:sp>
      <p:cxnSp>
        <p:nvCxnSpPr>
          <p:cNvPr id="26" name="48 Conector recto"/>
          <p:cNvCxnSpPr/>
          <p:nvPr/>
        </p:nvCxnSpPr>
        <p:spPr>
          <a:xfrm>
            <a:off x="3210074" y="855961"/>
            <a:ext cx="11461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AutoShape 15"/>
          <p:cNvSpPr>
            <a:spLocks noChangeArrowheads="1"/>
          </p:cNvSpPr>
          <p:nvPr/>
        </p:nvSpPr>
        <p:spPr bwMode="auto">
          <a:xfrm>
            <a:off x="1282849" y="495598"/>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cxnSp>
        <p:nvCxnSpPr>
          <p:cNvPr id="24" name="23 Conector recto"/>
          <p:cNvCxnSpPr/>
          <p:nvPr/>
        </p:nvCxnSpPr>
        <p:spPr>
          <a:xfrm>
            <a:off x="3594249" y="2041817"/>
            <a:ext cx="27844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AutoShape 15"/>
          <p:cNvSpPr>
            <a:spLocks noChangeArrowheads="1"/>
          </p:cNvSpPr>
          <p:nvPr/>
        </p:nvSpPr>
        <p:spPr bwMode="auto">
          <a:xfrm>
            <a:off x="1225672" y="1602680"/>
            <a:ext cx="2808288" cy="8636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rPr>
              <a:t>COORDINADORA DEL DESPACHO </a:t>
            </a:r>
          </a:p>
          <a:p>
            <a:pPr algn="ctr" defTabSz="1303759" eaLnBrk="1" fontAlgn="auto" hangingPunct="1">
              <a:spcBef>
                <a:spcPts val="0"/>
              </a:spcBef>
              <a:spcAft>
                <a:spcPts val="0"/>
              </a:spcAft>
              <a:defRPr/>
            </a:pPr>
            <a:r>
              <a:rPr lang="es-ES_tradnl" sz="1100" b="1" dirty="0">
                <a:latin typeface="Calibri" pitchFamily="34" charset="0"/>
                <a:cs typeface="+mn-cs"/>
              </a:rPr>
              <a:t>DE LA PRESIDENCIA</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ELSA MARÍA DEL PILAR </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FLORES VELÁZQUEZ</a:t>
            </a:r>
            <a:endParaRPr lang="es-ES_tradnl" sz="1100" dirty="0">
              <a:latin typeface="Calibri" pitchFamily="34" charset="0"/>
              <a:cs typeface="+mn-cs"/>
            </a:endParaRPr>
          </a:p>
          <a:p>
            <a:pPr algn="ctr" defTabSz="1303759" eaLnBrk="1" fontAlgn="auto" hangingPunct="1">
              <a:spcBef>
                <a:spcPts val="0"/>
              </a:spcBef>
              <a:spcAft>
                <a:spcPts val="0"/>
              </a:spcAft>
              <a:defRPr/>
            </a:pPr>
            <a:r>
              <a:rPr lang="es-ES_tradnl" sz="1100" b="1" dirty="0">
                <a:latin typeface="Calibri" pitchFamily="34" charset="0"/>
                <a:cs typeface="+mn-cs"/>
              </a:rPr>
              <a:t>MMS03</a:t>
            </a:r>
            <a:endParaRPr lang="es-ES_tradnl" sz="1100" dirty="0">
              <a:latin typeface="Calibri" pitchFamily="34" charset="0"/>
              <a:cs typeface="+mn-cs"/>
            </a:endParaRPr>
          </a:p>
        </p:txBody>
      </p:sp>
      <p:cxnSp>
        <p:nvCxnSpPr>
          <p:cNvPr id="33" name="32 Conector recto"/>
          <p:cNvCxnSpPr/>
          <p:nvPr/>
        </p:nvCxnSpPr>
        <p:spPr>
          <a:xfrm>
            <a:off x="6296836" y="2872086"/>
            <a:ext cx="0" cy="23050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48 Conector recto"/>
          <p:cNvCxnSpPr/>
          <p:nvPr/>
        </p:nvCxnSpPr>
        <p:spPr>
          <a:xfrm>
            <a:off x="3432324" y="5177136"/>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AutoShape 15"/>
          <p:cNvSpPr>
            <a:spLocks noChangeArrowheads="1"/>
          </p:cNvSpPr>
          <p:nvPr/>
        </p:nvSpPr>
        <p:spPr bwMode="auto">
          <a:xfrm>
            <a:off x="2346474" y="481677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hlinkClick r:id="rId8" action="ppaction://hlinksldjump"/>
              </a:rPr>
              <a:t>COMUNICACIÓN SOCIAL</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LIC. JUAN DANIEL LEAL </a:t>
            </a:r>
          </a:p>
          <a:p>
            <a:pPr algn="ctr" defTabSz="1303759" eaLnBrk="1" fontAlgn="auto" hangingPunct="1">
              <a:spcBef>
                <a:spcPts val="0"/>
              </a:spcBef>
              <a:spcAft>
                <a:spcPts val="0"/>
              </a:spcAft>
              <a:defRPr/>
            </a:pPr>
            <a:r>
              <a:rPr lang="es-ES_tradnl" sz="1100" dirty="0">
                <a:latin typeface="Calibri" pitchFamily="34" charset="0"/>
              </a:rPr>
              <a:t>DE KOSTER</a:t>
            </a:r>
          </a:p>
          <a:p>
            <a:pPr algn="ctr" defTabSz="1303759" eaLnBrk="1" fontAlgn="auto" hangingPunct="1">
              <a:spcBef>
                <a:spcPts val="0"/>
              </a:spcBef>
              <a:spcAft>
                <a:spcPts val="0"/>
              </a:spcAft>
              <a:defRPr/>
            </a:pPr>
            <a:r>
              <a:rPr lang="es-ES_tradnl" sz="1100" b="1" dirty="0">
                <a:latin typeface="Calibri" pitchFamily="34" charset="0"/>
              </a:rPr>
              <a:t>MM03</a:t>
            </a:r>
          </a:p>
        </p:txBody>
      </p:sp>
      <p:sp>
        <p:nvSpPr>
          <p:cNvPr id="28" name="AutoShape 15"/>
          <p:cNvSpPr>
            <a:spLocks noChangeArrowheads="1"/>
          </p:cNvSpPr>
          <p:nvPr/>
        </p:nvSpPr>
        <p:spPr bwMode="auto">
          <a:xfrm>
            <a:off x="9763199" y="3732511"/>
            <a:ext cx="1584325" cy="719137"/>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9" action="ppaction://hlinksldjump"/>
              </a:rPr>
              <a:t>SECRETARIO TÉCNICO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MARIA JOSE </a:t>
            </a:r>
          </a:p>
          <a:p>
            <a:pPr algn="ctr" defTabSz="1303759" eaLnBrk="1" fontAlgn="auto" hangingPunct="1">
              <a:spcBef>
                <a:spcPts val="0"/>
              </a:spcBef>
              <a:spcAft>
                <a:spcPts val="0"/>
              </a:spcAft>
              <a:defRPr/>
            </a:pPr>
            <a:r>
              <a:rPr lang="es-MX" sz="1100" dirty="0">
                <a:latin typeface="Calibri" pitchFamily="34" charset="0"/>
                <a:cs typeface="+mn-cs"/>
              </a:rPr>
              <a:t>RIOS HURTADO</a:t>
            </a:r>
          </a:p>
          <a:p>
            <a:pPr algn="ctr" defTabSz="1303759" eaLnBrk="1" fontAlgn="auto" hangingPunct="1">
              <a:spcBef>
                <a:spcPts val="0"/>
              </a:spcBef>
              <a:spcAft>
                <a:spcPts val="0"/>
              </a:spcAft>
              <a:defRPr/>
            </a:pPr>
            <a:r>
              <a:rPr lang="es-MX" sz="1100" b="1" dirty="0" smtClean="0">
                <a:latin typeface="Calibri" pitchFamily="34" charset="0"/>
                <a:cs typeface="+mn-cs"/>
              </a:rPr>
              <a:t>MM01</a:t>
            </a:r>
            <a:endParaRPr lang="es-MX" sz="1100" b="1" dirty="0">
              <a:latin typeface="Calibri" pitchFamily="34" charset="0"/>
              <a:cs typeface="+mn-cs"/>
            </a:endParaRPr>
          </a:p>
        </p:txBody>
      </p:sp>
      <p:sp>
        <p:nvSpPr>
          <p:cNvPr id="32" name="AutoShape 16"/>
          <p:cNvSpPr>
            <a:spLocks noChangeArrowheads="1"/>
          </p:cNvSpPr>
          <p:nvPr/>
        </p:nvSpPr>
        <p:spPr bwMode="auto">
          <a:xfrm>
            <a:off x="7675116" y="3737446"/>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smtClean="0">
                <a:latin typeface="Calibri" pitchFamily="34" charset="0"/>
                <a:cs typeface="Arial" panose="020B0604020202020204" pitchFamily="34" charset="0"/>
                <a:hlinkClick r:id="rId10" action="ppaction://hlinksldjump"/>
              </a:rPr>
              <a:t>ENCARGDO DEL CIEDH</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a:t>
            </a:r>
            <a:r>
              <a:rPr lang="es-MX" sz="1100" dirty="0" smtClean="0">
                <a:latin typeface="Calibri" pitchFamily="34" charset="0"/>
                <a:cs typeface="Arial" panose="020B0604020202020204" pitchFamily="34" charset="0"/>
              </a:rPr>
              <a:t>DAVID FERNANDO </a:t>
            </a:r>
          </a:p>
          <a:p>
            <a:pPr algn="ctr" defTabSz="1303759" eaLnBrk="1" fontAlgn="auto" hangingPunct="1">
              <a:spcBef>
                <a:spcPts val="0"/>
              </a:spcBef>
              <a:spcAft>
                <a:spcPts val="0"/>
              </a:spcAft>
              <a:defRPr/>
            </a:pPr>
            <a:r>
              <a:rPr lang="es-MX" sz="1100" dirty="0" smtClean="0">
                <a:latin typeface="Calibri" pitchFamily="34" charset="0"/>
                <a:cs typeface="Arial" panose="020B0604020202020204" pitchFamily="34" charset="0"/>
              </a:rPr>
              <a:t>BORREGO  MURILLO</a:t>
            </a:r>
          </a:p>
          <a:p>
            <a:pPr algn="ctr" defTabSz="1303759" eaLnBrk="1" fontAlgn="auto" hangingPunct="1">
              <a:spcBef>
                <a:spcPts val="0"/>
              </a:spcBef>
              <a:spcAft>
                <a:spcPts val="0"/>
              </a:spcAft>
              <a:defRPr/>
            </a:pPr>
            <a:r>
              <a:rPr lang="es-MX" sz="1100" b="1" dirty="0" smtClean="0">
                <a:latin typeface="Calibri" pitchFamily="34" charset="0"/>
                <a:cs typeface="Arial" panose="020B0604020202020204" pitchFamily="34" charset="0"/>
              </a:rPr>
              <a:t>MM01</a:t>
            </a:r>
            <a:endParaRPr lang="es-MX" sz="1100" b="1" dirty="0">
              <a:latin typeface="Calibri" pitchFamily="34" charset="0"/>
              <a:cs typeface="Arial" panose="020B0604020202020204" pitchFamily="34" charset="0"/>
            </a:endParaRPr>
          </a:p>
        </p:txBody>
      </p:sp>
      <p:sp>
        <p:nvSpPr>
          <p:cNvPr id="20" name="AutoShape 15"/>
          <p:cNvSpPr>
            <a:spLocks noChangeArrowheads="1"/>
          </p:cNvSpPr>
          <p:nvPr/>
        </p:nvSpPr>
        <p:spPr bwMode="auto">
          <a:xfrm>
            <a:off x="5528375" y="3737273"/>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11" action="ppaction://hlinksldjump"/>
              </a:rPr>
              <a:t>SECRETARIO EJECUTIVO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CLAUDIO RENÉ</a:t>
            </a:r>
          </a:p>
          <a:p>
            <a:pPr algn="ctr" defTabSz="1303759" eaLnBrk="1" fontAlgn="auto" hangingPunct="1">
              <a:spcBef>
                <a:spcPts val="0"/>
              </a:spcBef>
              <a:spcAft>
                <a:spcPts val="0"/>
              </a:spcAft>
              <a:defRPr/>
            </a:pPr>
            <a:r>
              <a:rPr lang="es-MX" sz="1100" dirty="0">
                <a:latin typeface="Calibri" pitchFamily="34" charset="0"/>
                <a:cs typeface="+mn-cs"/>
              </a:rPr>
              <a:t>MONTOYA DE LEÓN</a:t>
            </a:r>
          </a:p>
          <a:p>
            <a:pPr algn="ctr" defTabSz="1303759" eaLnBrk="1" fontAlgn="auto" hangingPunct="1">
              <a:spcBef>
                <a:spcPts val="0"/>
              </a:spcBef>
              <a:spcAft>
                <a:spcPts val="0"/>
              </a:spcAft>
              <a:defRPr/>
            </a:pPr>
            <a:r>
              <a:rPr lang="es-MX" sz="1100" b="1" dirty="0">
                <a:latin typeface="Calibri" pitchFamily="34" charset="0"/>
                <a:cs typeface="+mn-cs"/>
              </a:rPr>
              <a:t>MMS03</a:t>
            </a:r>
          </a:p>
        </p:txBody>
      </p:sp>
      <p:sp>
        <p:nvSpPr>
          <p:cNvPr id="2" name="CuadroTexto 1"/>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12"/>
              </a:rPr>
              <a:t>Ley de la CDHEC</a:t>
            </a:r>
            <a:endParaRPr lang="es-ES" sz="1000" dirty="0" smtClean="0"/>
          </a:p>
          <a:p>
            <a:pPr algn="ctr"/>
            <a:r>
              <a:rPr lang="es-ES" sz="1000" dirty="0" smtClean="0">
                <a:hlinkClick r:id="rId13"/>
              </a:rPr>
              <a:t>Reglamento interno de la CDHEC</a:t>
            </a:r>
            <a:endParaRPr lang="es-ES" sz="1000" dirty="0" smtClean="0"/>
          </a:p>
          <a:p>
            <a:pPr algn="ctr"/>
            <a:r>
              <a:rPr lang="es-ES" sz="1000" dirty="0" smtClean="0">
                <a:hlinkClick r:id="rId14"/>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5" name="Flecha derecha 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31" name="AutoShape 15"/>
          <p:cNvSpPr>
            <a:spLocks noChangeArrowheads="1"/>
          </p:cNvSpPr>
          <p:nvPr/>
        </p:nvSpPr>
        <p:spPr bwMode="auto">
          <a:xfrm>
            <a:off x="5364361" y="4896594"/>
            <a:ext cx="1922463" cy="864096"/>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smtClean="0">
                <a:latin typeface="Calibri" pitchFamily="34" charset="0"/>
              </a:rPr>
              <a:t>COORDINADORA DE </a:t>
            </a:r>
          </a:p>
          <a:p>
            <a:pPr algn="ctr" defTabSz="1303759" eaLnBrk="1" fontAlgn="auto" hangingPunct="1">
              <a:spcBef>
                <a:spcPts val="0"/>
              </a:spcBef>
              <a:spcAft>
                <a:spcPts val="0"/>
              </a:spcAft>
              <a:defRPr/>
            </a:pPr>
            <a:r>
              <a:rPr lang="es-ES_tradnl" sz="1100" b="1" dirty="0" smtClean="0">
                <a:latin typeface="Calibri" pitchFamily="34" charset="0"/>
              </a:rPr>
              <a:t>RELACIONES PÚBLICAS</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smtClean="0">
                <a:latin typeface="Calibri" pitchFamily="34" charset="0"/>
              </a:rPr>
              <a:t>MTRA. MARIA IRMA ELOISA </a:t>
            </a:r>
          </a:p>
          <a:p>
            <a:pPr algn="ctr" defTabSz="1303759" eaLnBrk="1" fontAlgn="auto" hangingPunct="1">
              <a:spcBef>
                <a:spcPts val="0"/>
              </a:spcBef>
              <a:spcAft>
                <a:spcPts val="0"/>
              </a:spcAft>
              <a:defRPr/>
            </a:pPr>
            <a:r>
              <a:rPr lang="es-ES_tradnl" sz="1100" dirty="0" smtClean="0">
                <a:latin typeface="Calibri" pitchFamily="34" charset="0"/>
              </a:rPr>
              <a:t>ECHEVARRIA JIMENEZ</a:t>
            </a:r>
            <a:endParaRPr lang="es-ES_tradnl" sz="1100" dirty="0">
              <a:latin typeface="Calibri" pitchFamily="34" charset="0"/>
            </a:endParaRPr>
          </a:p>
          <a:p>
            <a:pPr algn="ctr" defTabSz="1303759" eaLnBrk="1" fontAlgn="auto" hangingPunct="1">
              <a:spcBef>
                <a:spcPts val="0"/>
              </a:spcBef>
              <a:spcAft>
                <a:spcPts val="0"/>
              </a:spcAft>
              <a:defRPr/>
            </a:pPr>
            <a:r>
              <a:rPr lang="es-ES_tradnl" sz="1100" b="1" dirty="0" smtClean="0">
                <a:latin typeface="Calibri" pitchFamily="34" charset="0"/>
              </a:rPr>
              <a:t>MM01</a:t>
            </a:r>
            <a:endParaRPr lang="es-ES_tradnl" sz="1100" b="1" dirty="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SEXTO VISITADOR </a:t>
            </a:r>
            <a:r>
              <a:rPr lang="es-ES_tradnl" sz="1400" b="1" dirty="0">
                <a:latin typeface="Calibri" pitchFamily="34" charset="0"/>
                <a:cs typeface="Arial" panose="020B0604020202020204" pitchFamily="34" charset="0"/>
                <a:hlinkClick r:id="rId2" action="ppaction://hlinksldjump"/>
              </a:rPr>
              <a:t>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JUAN ANTONIO VALDEZ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cxnSp>
        <p:nvCxnSpPr>
          <p:cNvPr id="3" name="122 Conector recto"/>
          <p:cNvCxnSpPr/>
          <p:nvPr/>
        </p:nvCxnSpPr>
        <p:spPr>
          <a:xfrm rot="5400000">
            <a:off x="4934742" y="3163099"/>
            <a:ext cx="2871794"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435600" y="3313113"/>
            <a:ext cx="1512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69308" y="293052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FABIAN JASSIEL MUÑOZ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19" name="AutoShape 3"/>
          <p:cNvSpPr>
            <a:spLocks noChangeArrowheads="1"/>
          </p:cNvSpPr>
          <p:nvPr/>
        </p:nvSpPr>
        <p:spPr bwMode="auto">
          <a:xfrm>
            <a:off x="4426780" y="460058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CÉSAR RAMÍREZ MARTÍNEZ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2" name="AutoShape 3"/>
          <p:cNvSpPr>
            <a:spLocks noChangeArrowheads="1"/>
          </p:cNvSpPr>
          <p:nvPr/>
        </p:nvSpPr>
        <p:spPr bwMode="auto">
          <a:xfrm>
            <a:off x="6925700" y="291078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YESSENIA SARAÍ HERRERA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48 Conector recto"/>
          <p:cNvCxnSpPr/>
          <p:nvPr/>
        </p:nvCxnSpPr>
        <p:spPr>
          <a:xfrm>
            <a:off x="5292725" y="3341592"/>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SÉPTIMA VISITADURÍA REGIONAL</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(Depende de la 2da Visitaduría Regional)</a:t>
            </a:r>
            <a:endParaRPr lang="es-ES_tradnl" sz="1400" b="1" dirty="0">
              <a:latin typeface="Calibri" pitchFamily="34" charset="0"/>
              <a:cs typeface="Arial" panose="020B0604020202020204" pitchFamily="34" charset="0"/>
            </a:endParaRPr>
          </a:p>
        </p:txBody>
      </p:sp>
      <p:cxnSp>
        <p:nvCxnSpPr>
          <p:cNvPr id="3" name="122 Conector recto"/>
          <p:cNvCxnSpPr/>
          <p:nvPr/>
        </p:nvCxnSpPr>
        <p:spPr>
          <a:xfrm>
            <a:off x="6372225" y="1728788"/>
            <a:ext cx="0" cy="15843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296955" y="290671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IRIS VANESSA DUARTE GARAY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5" name="AutoShape 3"/>
          <p:cNvSpPr>
            <a:spLocks noChangeArrowheads="1"/>
          </p:cNvSpPr>
          <p:nvPr/>
        </p:nvSpPr>
        <p:spPr bwMode="auto">
          <a:xfrm>
            <a:off x="7181887" y="2886070"/>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SOFIA GARCIA DOMINGUEZ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8" name="Rectángulo redondeado 7">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2" name="Flecha derecha 11">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48 Conector recto"/>
          <p:cNvCxnSpPr/>
          <p:nvPr/>
        </p:nvCxnSpPr>
        <p:spPr>
          <a:xfrm>
            <a:off x="5252939" y="6444523"/>
            <a:ext cx="1116113" cy="134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292725" y="4935919"/>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p:nvPr/>
        </p:nvCxnSpPr>
        <p:spPr>
          <a:xfrm rot="5400000">
            <a:off x="3655995" y="3741740"/>
            <a:ext cx="5429288"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3"/>
          <p:cNvSpPr>
            <a:spLocks noChangeArrowheads="1"/>
          </p:cNvSpPr>
          <p:nvPr/>
        </p:nvSpPr>
        <p:spPr bwMode="auto">
          <a:xfrm>
            <a:off x="4344988" y="119044"/>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DIRECTOR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ARTURO TÉLLEZ CAMACHO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MMS03</a:t>
            </a:r>
          </a:p>
        </p:txBody>
      </p:sp>
      <p:cxnSp>
        <p:nvCxnSpPr>
          <p:cNvPr id="6" name="122 Conector recto"/>
          <p:cNvCxnSpPr/>
          <p:nvPr/>
        </p:nvCxnSpPr>
        <p:spPr>
          <a:xfrm>
            <a:off x="6372225" y="1728788"/>
            <a:ext cx="0" cy="11033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1190615"/>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COORDINADOR ADMINISTRATIVO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JUAN CARLOS RAMÍREZ SAUCEDO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MM01</a:t>
            </a:r>
          </a:p>
        </p:txBody>
      </p:sp>
      <p:cxnSp>
        <p:nvCxnSpPr>
          <p:cNvPr id="12" name="48 Conector recto"/>
          <p:cNvCxnSpPr/>
          <p:nvPr/>
        </p:nvCxnSpPr>
        <p:spPr>
          <a:xfrm>
            <a:off x="5292725" y="273525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5292725" y="3849495"/>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1331913" y="2243128"/>
            <a:ext cx="4116387"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HUMANOS</a:t>
            </a: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C.P. ROSA </a:t>
            </a:r>
            <a:r>
              <a:rPr lang="es-MX" sz="1400" dirty="0">
                <a:latin typeface="Calibri" pitchFamily="34" charset="0"/>
                <a:cs typeface="Arial" panose="020B0604020202020204" pitchFamily="34" charset="0"/>
              </a:rPr>
              <a:t>JUANITA CRUZ CAMPOS</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MM07</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7351780" y="2243128"/>
            <a:ext cx="4116387"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FINANCIEROS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CRISTINA NUNCIO SUSTAITA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1314666" y="3358445"/>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MATERIALES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SAIRA DEL PILAR NORIEGA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MM07</a:t>
            </a:r>
            <a:endParaRPr lang="es-MX" sz="1400" b="1" dirty="0">
              <a:latin typeface="Calibri" pitchFamily="34" charset="0"/>
              <a:cs typeface="Arial" panose="020B0604020202020204" pitchFamily="34" charset="0"/>
            </a:endParaRPr>
          </a:p>
        </p:txBody>
      </p:sp>
      <p:sp>
        <p:nvSpPr>
          <p:cNvPr id="15" name="AutoShape 3"/>
          <p:cNvSpPr>
            <a:spLocks noChangeArrowheads="1"/>
          </p:cNvSpPr>
          <p:nvPr/>
        </p:nvSpPr>
        <p:spPr bwMode="auto">
          <a:xfrm>
            <a:off x="1314666" y="5660951"/>
            <a:ext cx="4116388" cy="11271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MARÍA CONCEPCIÓN SALAZAR HERNÁNDEZ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TE01</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FIDENCIA MARTÍNEZ LUCIO</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TE01</a:t>
            </a:r>
            <a:endParaRPr lang="es-MX" sz="1400" b="1" dirty="0">
              <a:latin typeface="Calibri" pitchFamily="34" charset="0"/>
              <a:cs typeface="Arial" panose="020B0604020202020204" pitchFamily="34" charset="0"/>
            </a:endParaRPr>
          </a:p>
        </p:txBody>
      </p:sp>
      <p:sp>
        <p:nvSpPr>
          <p:cNvPr id="14" name="AutoShape 3"/>
          <p:cNvSpPr>
            <a:spLocks noChangeArrowheads="1"/>
          </p:cNvSpPr>
          <p:nvPr/>
        </p:nvSpPr>
        <p:spPr bwMode="auto">
          <a:xfrm>
            <a:off x="7343817" y="4364357"/>
            <a:ext cx="4116387" cy="15113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RECEPCIONISTAS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ZABDI KARELLY HERNANDEZ LAUREAN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ADRIANA VALERDI MEDINA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GABRIELA PATRICIA DÁVILA VÁZQUEZ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sp>
        <p:nvSpPr>
          <p:cNvPr id="17" name="AutoShape 3"/>
          <p:cNvSpPr>
            <a:spLocks noChangeArrowheads="1"/>
          </p:cNvSpPr>
          <p:nvPr/>
        </p:nvSpPr>
        <p:spPr bwMode="auto">
          <a:xfrm>
            <a:off x="7351779" y="3301251"/>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hlinkClick r:id="rId4" action="ppaction://hlinksldjump"/>
              </a:rPr>
              <a:t>PROGRAMADOR </a:t>
            </a: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 ELIDA LORENA TAVITA CASTAÑUELA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19" name="AutoShape 3"/>
          <p:cNvSpPr>
            <a:spLocks noChangeArrowheads="1"/>
          </p:cNvSpPr>
          <p:nvPr/>
        </p:nvSpPr>
        <p:spPr bwMode="auto">
          <a:xfrm>
            <a:off x="1321768" y="4412919"/>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ENLACE ADMINISTRATIVO </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L.C. MARIE LIZBETH VALDEZ RIOS</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21" name="Rectángulo redondeado 20">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2" name="Rectángulo redondeado 21"/>
          <p:cNvSpPr/>
          <p:nvPr/>
        </p:nvSpPr>
        <p:spPr>
          <a:xfrm>
            <a:off x="196101" y="142949"/>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3" name="CuadroTexto 22"/>
          <p:cNvSpPr txBox="1"/>
          <p:nvPr/>
        </p:nvSpPr>
        <p:spPr>
          <a:xfrm>
            <a:off x="251793" y="144175"/>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5971133" y="655814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SECRETARIO EJECUTIVO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CLAUDIO RENÉ MONTOYA DE LEÓN</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MMS03</a:t>
            </a:r>
          </a:p>
        </p:txBody>
      </p:sp>
      <p:cxnSp>
        <p:nvCxnSpPr>
          <p:cNvPr id="3" name="122 Conector recto"/>
          <p:cNvCxnSpPr/>
          <p:nvPr/>
        </p:nvCxnSpPr>
        <p:spPr>
          <a:xfrm>
            <a:off x="6372225" y="1728788"/>
            <a:ext cx="0" cy="46085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48 Conector recto"/>
          <p:cNvCxnSpPr/>
          <p:nvPr/>
        </p:nvCxnSpPr>
        <p:spPr>
          <a:xfrm>
            <a:off x="5281613" y="3313113"/>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792913" y="2879725"/>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PATRICIA </a:t>
            </a:r>
            <a:r>
              <a:rPr lang="es-ES_tradnl" sz="1400" dirty="0">
                <a:latin typeface="Calibri" pitchFamily="34" charset="0"/>
                <a:cs typeface="Arial" panose="020B0604020202020204" pitchFamily="34" charset="0"/>
              </a:rPr>
              <a:t>MARÍA DOMÍNGUEZ CORONADO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cxnSp>
        <p:nvCxnSpPr>
          <p:cNvPr id="8" name="48 Conector recto"/>
          <p:cNvCxnSpPr/>
          <p:nvPr/>
        </p:nvCxnSpPr>
        <p:spPr>
          <a:xfrm>
            <a:off x="4344988" y="2232025"/>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15"/>
          <p:cNvSpPr>
            <a:spLocks noChangeArrowheads="1"/>
          </p:cNvSpPr>
          <p:nvPr/>
        </p:nvSpPr>
        <p:spPr bwMode="auto">
          <a:xfrm>
            <a:off x="1476375" y="1800225"/>
            <a:ext cx="2951163" cy="86518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dirty="0" smtClean="0">
                <a:latin typeface="Calibri" pitchFamily="34" charset="0"/>
                <a:cs typeface="+mn-cs"/>
              </a:rPr>
              <a:t>DIRECCION </a:t>
            </a:r>
            <a:r>
              <a:rPr lang="es-ES_tradnl" sz="1400" b="1" dirty="0">
                <a:latin typeface="Calibri" pitchFamily="34" charset="0"/>
                <a:cs typeface="+mn-cs"/>
              </a:rPr>
              <a:t>DE INCLUSIÓN</a:t>
            </a:r>
          </a:p>
          <a:p>
            <a:pPr algn="ctr" defTabSz="1303759" eaLnBrk="1" fontAlgn="auto" hangingPunct="1">
              <a:spcBef>
                <a:spcPts val="0"/>
              </a:spcBef>
              <a:spcAft>
                <a:spcPts val="0"/>
              </a:spcAft>
              <a:defRPr/>
            </a:pPr>
            <a:r>
              <a:rPr lang="es-ES_tradnl" sz="1400" dirty="0" smtClean="0">
                <a:latin typeface="Calibri" pitchFamily="34" charset="0"/>
                <a:cs typeface="+mn-cs"/>
              </a:rPr>
              <a:t>ING. ERASMO RAMOS GIL</a:t>
            </a:r>
            <a:endParaRPr lang="es-ES_tradnl" sz="1400" dirty="0">
              <a:latin typeface="Calibri" pitchFamily="34" charset="0"/>
              <a:cs typeface="+mn-cs"/>
            </a:endParaRPr>
          </a:p>
          <a:p>
            <a:pPr algn="ctr" defTabSz="1303759" eaLnBrk="1" fontAlgn="auto" hangingPunct="1">
              <a:spcBef>
                <a:spcPts val="0"/>
              </a:spcBef>
              <a:spcAft>
                <a:spcPts val="0"/>
              </a:spcAft>
              <a:defRPr/>
            </a:pPr>
            <a:r>
              <a:rPr lang="es-ES_tradnl" sz="1400" b="1" dirty="0">
                <a:latin typeface="Calibri" pitchFamily="34" charset="0"/>
                <a:cs typeface="+mn-cs"/>
              </a:rPr>
              <a:t>MM01</a:t>
            </a:r>
          </a:p>
        </p:txBody>
      </p:sp>
      <p:sp>
        <p:nvSpPr>
          <p:cNvPr id="4" name="AutoShape 3"/>
          <p:cNvSpPr>
            <a:spLocks noChangeArrowheads="1"/>
          </p:cNvSpPr>
          <p:nvPr/>
        </p:nvSpPr>
        <p:spPr bwMode="auto">
          <a:xfrm>
            <a:off x="1752600" y="28797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ENRIQUETA </a:t>
            </a:r>
            <a:r>
              <a:rPr lang="es-ES_tradnl" sz="1400" dirty="0">
                <a:latin typeface="Calibri" pitchFamily="34" charset="0"/>
                <a:cs typeface="Arial" panose="020B0604020202020204" pitchFamily="34" charset="0"/>
              </a:rPr>
              <a:t>PIMENTEL PATIÑO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MM06</a:t>
            </a:r>
          </a:p>
        </p:txBody>
      </p:sp>
      <p:cxnSp>
        <p:nvCxnSpPr>
          <p:cNvPr id="10" name="48 Conector recto"/>
          <p:cNvCxnSpPr/>
          <p:nvPr/>
        </p:nvCxnSpPr>
        <p:spPr>
          <a:xfrm>
            <a:off x="5434013" y="6337300"/>
            <a:ext cx="9382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1752600" y="5903913"/>
            <a:ext cx="4116388" cy="9112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PROF. PEDRO </a:t>
            </a:r>
            <a:r>
              <a:rPr lang="es-ES_tradnl" sz="1400" dirty="0">
                <a:latin typeface="Calibri" pitchFamily="34" charset="0"/>
                <a:cs typeface="Arial" panose="020B0604020202020204" pitchFamily="34" charset="0"/>
              </a:rPr>
              <a:t>ANTONIO VALENCIANO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cxnSp>
        <p:nvCxnSpPr>
          <p:cNvPr id="16" name="48 Conector recto"/>
          <p:cNvCxnSpPr/>
          <p:nvPr/>
        </p:nvCxnSpPr>
        <p:spPr>
          <a:xfrm>
            <a:off x="5434013" y="4321175"/>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434013" y="5329238"/>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utoShape 3"/>
          <p:cNvSpPr>
            <a:spLocks noChangeArrowheads="1"/>
          </p:cNvSpPr>
          <p:nvPr/>
        </p:nvSpPr>
        <p:spPr bwMode="auto">
          <a:xfrm>
            <a:off x="1752600" y="38877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BLANCA ARACELI </a:t>
            </a:r>
            <a:r>
              <a:rPr lang="es-ES_tradnl" sz="1400" dirty="0">
                <a:latin typeface="Calibri" pitchFamily="34" charset="0"/>
                <a:cs typeface="Arial" panose="020B0604020202020204" pitchFamily="34" charset="0"/>
              </a:rPr>
              <a:t>OLAIZ MURILLO</a:t>
            </a: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PR02</a:t>
            </a:r>
          </a:p>
        </p:txBody>
      </p:sp>
      <p:sp>
        <p:nvSpPr>
          <p:cNvPr id="11" name="AutoShape 3"/>
          <p:cNvSpPr>
            <a:spLocks noChangeArrowheads="1"/>
          </p:cNvSpPr>
          <p:nvPr/>
        </p:nvSpPr>
        <p:spPr bwMode="auto">
          <a:xfrm>
            <a:off x="6804025" y="38877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LIC. BRIGITTE </a:t>
            </a:r>
            <a:r>
              <a:rPr lang="es-MX" sz="1400" dirty="0">
                <a:latin typeface="Calibri" pitchFamily="34" charset="0"/>
                <a:cs typeface="Arial" panose="020B0604020202020204" pitchFamily="34" charset="0"/>
              </a:rPr>
              <a:t>DE RUTH LÓPEZ BARBOSA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PR02</a:t>
            </a:r>
          </a:p>
        </p:txBody>
      </p:sp>
      <p:sp>
        <p:nvSpPr>
          <p:cNvPr id="12" name="AutoShape 3"/>
          <p:cNvSpPr>
            <a:spLocks noChangeArrowheads="1"/>
          </p:cNvSpPr>
          <p:nvPr/>
        </p:nvSpPr>
        <p:spPr bwMode="auto">
          <a:xfrm>
            <a:off x="1752600" y="489585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RICARDO </a:t>
            </a:r>
            <a:r>
              <a:rPr lang="es-ES_tradnl" sz="1400" dirty="0">
                <a:latin typeface="Calibri" pitchFamily="34" charset="0"/>
                <a:cs typeface="Arial" panose="020B0604020202020204" pitchFamily="34" charset="0"/>
              </a:rPr>
              <a:t>AGUIRRE SOBERÓN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13" name="AutoShape 3"/>
          <p:cNvSpPr>
            <a:spLocks noChangeArrowheads="1"/>
          </p:cNvSpPr>
          <p:nvPr/>
        </p:nvSpPr>
        <p:spPr bwMode="auto">
          <a:xfrm>
            <a:off x="6804025" y="489585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FABIOLA BALDERAS </a:t>
            </a:r>
            <a:r>
              <a:rPr lang="es-MX" sz="1400" dirty="0" smtClean="0">
                <a:latin typeface="Calibri" pitchFamily="34" charset="0"/>
                <a:cs typeface="Arial" panose="020B0604020202020204" pitchFamily="34" charset="0"/>
              </a:rPr>
              <a:t>RODRÍGUEZ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19" name="Rectángulo redondeado 1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0" name="Rectángulo redondeado 19"/>
          <p:cNvSpPr/>
          <p:nvPr/>
        </p:nvSpPr>
        <p:spPr>
          <a:xfrm>
            <a:off x="7612925"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1" name="CuadroTexto 20"/>
          <p:cNvSpPr txBox="1"/>
          <p:nvPr/>
        </p:nvSpPr>
        <p:spPr>
          <a:xfrm>
            <a:off x="7668617" y="6048722"/>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3" name="Flecha derecha 22">
            <a:hlinkClick r:id="" action="ppaction://hlinkshowjump?jump=nextslide"/>
          </p:cNvPr>
          <p:cNvSpPr/>
          <p:nvPr/>
        </p:nvSpPr>
        <p:spPr>
          <a:xfrm>
            <a:off x="5975896" y="6556511"/>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COORDINADOR DEL CIEDH </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DAVID FERNANDO BORREGO MURILLO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MM01</a:t>
            </a:r>
            <a:endParaRPr lang="es-MX" sz="1400" b="1" dirty="0">
              <a:latin typeface="Calibri" pitchFamily="34" charset="0"/>
              <a:cs typeface="Arial" panose="020B0604020202020204" pitchFamily="34" charset="0"/>
            </a:endParaRPr>
          </a:p>
        </p:txBody>
      </p:sp>
      <p:sp>
        <p:nvSpPr>
          <p:cNvPr id="6" name="Rectángulo redondeado 5">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4"/>
              </a:rPr>
              <a:t>Ley de la CDHEC</a:t>
            </a:r>
            <a:endParaRPr lang="es-ES" sz="1000" dirty="0" smtClean="0"/>
          </a:p>
          <a:p>
            <a:pPr algn="ctr"/>
            <a:r>
              <a:rPr lang="es-ES" sz="1000" dirty="0" smtClean="0">
                <a:hlinkClick r:id="rId5"/>
              </a:rPr>
              <a:t>Reglamento interno de la CDHEC</a:t>
            </a:r>
            <a:endParaRPr lang="es-ES" sz="1000" dirty="0" smtClean="0"/>
          </a:p>
          <a:p>
            <a:pPr algn="ctr"/>
            <a:r>
              <a:rPr lang="es-ES" sz="1000" dirty="0" smtClean="0">
                <a:hlinkClick r:id="rId6"/>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2" name="Flecha derecha 11">
            <a:hlinkClick r:id="" action="ppaction://hlinkshowjump?jump=endshow"/>
          </p:cNvPr>
          <p:cNvSpPr/>
          <p:nvPr/>
        </p:nvSpPr>
        <p:spPr>
          <a:xfrm>
            <a:off x="10123637" y="6408762"/>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smtClean="0"/>
              <a:t>Salir</a:t>
            </a:r>
            <a:endParaRPr lang="es-ES" sz="900" dirty="0"/>
          </a:p>
        </p:txBody>
      </p:sp>
      <p:cxnSp>
        <p:nvCxnSpPr>
          <p:cNvPr id="7" name="122 Conector recto"/>
          <p:cNvCxnSpPr/>
          <p:nvPr/>
        </p:nvCxnSpPr>
        <p:spPr>
          <a:xfrm>
            <a:off x="6300465" y="2811212"/>
            <a:ext cx="0" cy="1223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4242271" y="4039281"/>
            <a:ext cx="4116387" cy="78530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INVESTIGADOR</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JESÚS DE LA FUENTE GARCÍA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Rectángulo redondeado 9">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2" name="CuadroTexto 11"/>
          <p:cNvSpPr txBox="1"/>
          <p:nvPr/>
        </p:nvSpPr>
        <p:spPr>
          <a:xfrm>
            <a:off x="247751" y="1080170"/>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946155" y="432098"/>
            <a:ext cx="2232248" cy="569387"/>
          </a:xfrm>
          <a:prstGeom prst="rect">
            <a:avLst/>
          </a:prstGeom>
          <a:noFill/>
        </p:spPr>
        <p:txBody>
          <a:bodyPr wrap="square" rtlCol="0">
            <a:spAutoFit/>
          </a:bodyPr>
          <a:lstStyle/>
          <a:p>
            <a:r>
              <a:rPr lang="es-ES" dirty="0" smtClean="0"/>
              <a:t>Presidente</a:t>
            </a:r>
            <a:endParaRPr lang="es-ES" dirty="0"/>
          </a:p>
        </p:txBody>
      </p:sp>
    </p:spTree>
    <p:extLst>
      <p:ext uri="{BB962C8B-B14F-4D97-AF65-F5344CB8AC3E}">
        <p14:creationId xmlns:p14="http://schemas.microsoft.com/office/powerpoint/2010/main" val="10916500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900" dirty="0" smtClean="0"/>
              <a:t>Anterior</a:t>
            </a:r>
            <a:endParaRPr lang="es-ES" sz="900" dirty="0"/>
          </a:p>
        </p:txBody>
      </p:sp>
      <p:sp>
        <p:nvSpPr>
          <p:cNvPr id="5" name="CuadroTexto 4"/>
          <p:cNvSpPr txBox="1"/>
          <p:nvPr/>
        </p:nvSpPr>
        <p:spPr>
          <a:xfrm>
            <a:off x="1115889" y="2232298"/>
            <a:ext cx="10081120" cy="3107967"/>
          </a:xfrm>
          <a:prstGeom prst="rect">
            <a:avLst/>
          </a:prstGeom>
          <a:noFill/>
        </p:spPr>
        <p:txBody>
          <a:bodyPr wrap="square" rtlCol="0">
            <a:spAutoFit/>
          </a:bodyPr>
          <a:lstStyle/>
          <a:p>
            <a:pPr algn="just">
              <a:lnSpc>
                <a:spcPct val="150000"/>
              </a:lnSpc>
            </a:pPr>
            <a:r>
              <a:rPr lang="es-ES" sz="11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4536269" y="942831"/>
            <a:ext cx="3240360" cy="569387"/>
          </a:xfrm>
          <a:prstGeom prst="rect">
            <a:avLst/>
          </a:prstGeom>
          <a:noFill/>
        </p:spPr>
        <p:txBody>
          <a:bodyPr wrap="square" rtlCol="0">
            <a:spAutoFit/>
          </a:bodyPr>
          <a:lstStyle/>
          <a:p>
            <a:r>
              <a:rPr lang="es-ES" dirty="0" smtClean="0"/>
              <a:t>Visitador General</a:t>
            </a:r>
            <a:endParaRPr lang="es-ES" dirty="0"/>
          </a:p>
        </p:txBody>
      </p:sp>
    </p:spTree>
    <p:extLst>
      <p:ext uri="{BB962C8B-B14F-4D97-AF65-F5344CB8AC3E}">
        <p14:creationId xmlns:p14="http://schemas.microsoft.com/office/powerpoint/2010/main" val="1878588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0"/>
            <a:ext cx="11017224" cy="4377545"/>
          </a:xfrm>
          <a:prstGeom prst="rect">
            <a:avLst/>
          </a:prstGeom>
          <a:noFill/>
        </p:spPr>
        <p:txBody>
          <a:bodyPr wrap="square" rtlCol="0">
            <a:spAutoFit/>
          </a:bodyPr>
          <a:lstStyle/>
          <a:p>
            <a:pPr algn="just">
              <a:lnSpc>
                <a:spcPct val="150000"/>
              </a:lnSpc>
            </a:pPr>
            <a:r>
              <a:rPr lang="es-ES" sz="11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5" name="CuadroTexto 4"/>
          <p:cNvSpPr txBox="1"/>
          <p:nvPr/>
        </p:nvSpPr>
        <p:spPr>
          <a:xfrm>
            <a:off x="4536269" y="942831"/>
            <a:ext cx="3240360" cy="569387"/>
          </a:xfrm>
          <a:prstGeom prst="rect">
            <a:avLst/>
          </a:prstGeom>
          <a:noFill/>
        </p:spPr>
        <p:txBody>
          <a:bodyPr wrap="square" rtlCol="0">
            <a:spAutoFit/>
          </a:bodyPr>
          <a:lstStyle/>
          <a:p>
            <a:r>
              <a:rPr lang="es-ES" dirty="0" smtClean="0"/>
              <a:t>Director General</a:t>
            </a:r>
            <a:endParaRPr lang="es-ES" dirty="0"/>
          </a:p>
        </p:txBody>
      </p:sp>
    </p:spTree>
    <p:extLst>
      <p:ext uri="{BB962C8B-B14F-4D97-AF65-F5344CB8AC3E}">
        <p14:creationId xmlns:p14="http://schemas.microsoft.com/office/powerpoint/2010/main" val="1771276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2600135"/>
          </a:xfrm>
          <a:prstGeom prst="rect">
            <a:avLst/>
          </a:prstGeom>
          <a:noFill/>
        </p:spPr>
        <p:txBody>
          <a:bodyPr wrap="square" rtlCol="0">
            <a:spAutoFit/>
          </a:bodyPr>
          <a:lstStyle/>
          <a:p>
            <a:pPr algn="just">
              <a:lnSpc>
                <a:spcPct val="150000"/>
              </a:lnSpc>
            </a:pPr>
            <a:r>
              <a:rPr lang="es-ES" sz="11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smtClean="0"/>
              <a:t>Secretario Técnico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19588304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568810"/>
          </a:xfrm>
          <a:prstGeom prst="rect">
            <a:avLst/>
          </a:prstGeom>
          <a:noFill/>
        </p:spPr>
        <p:txBody>
          <a:bodyPr wrap="square" rtlCol="0">
            <a:spAutoFit/>
          </a:bodyPr>
          <a:lstStyle/>
          <a:p>
            <a:pPr algn="just">
              <a:lnSpc>
                <a:spcPct val="150000"/>
              </a:lnSpc>
            </a:pPr>
            <a:r>
              <a:rPr lang="es-ES" sz="11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smtClean="0"/>
              <a:t>Contralor Interno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0040342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hlinkClick r:id="rId2" action="ppaction://hlinksldjump"/>
              </a:rPr>
              <a:t>PRESIDENTE</a:t>
            </a:r>
            <a:endParaRPr lang="es-ES" sz="1400" b="1" dirty="0">
              <a:latin typeface="Calibri" pitchFamily="34" charset="0"/>
            </a:endParaRPr>
          </a:p>
          <a:p>
            <a:pPr algn="ctr" defTabSz="1564509" eaLnBrk="1" fontAlgn="auto" hangingPunct="1">
              <a:spcBef>
                <a:spcPts val="0"/>
              </a:spcBef>
              <a:spcAft>
                <a:spcPts val="0"/>
              </a:spcAft>
              <a:defRPr/>
            </a:pPr>
            <a:r>
              <a:rPr lang="es-ES" sz="1400" dirty="0">
                <a:latin typeface="Calibri" pitchFamily="34" charset="0"/>
              </a:rPr>
              <a:t>DR. XAVIER DÍEZ DE URDANIVIA FERNÁNDEZ</a:t>
            </a:r>
          </a:p>
          <a:p>
            <a:pPr algn="ctr" defTabSz="1564509" eaLnBrk="1" fontAlgn="auto" hangingPunct="1">
              <a:spcBef>
                <a:spcPts val="0"/>
              </a:spcBef>
              <a:spcAft>
                <a:spcPts val="0"/>
              </a:spcAft>
              <a:defRPr/>
            </a:pPr>
            <a:r>
              <a:rPr lang="es-MX" sz="1400" b="1" dirty="0">
                <a:latin typeface="Calibri" pitchFamily="34" charset="0"/>
              </a:rPr>
              <a:t>MST01</a:t>
            </a:r>
            <a:endParaRPr lang="es-ES" sz="1400" b="1" dirty="0">
              <a:latin typeface="Calibri" pitchFamily="34" charset="0"/>
            </a:endParaRPr>
          </a:p>
        </p:txBody>
      </p:sp>
      <p:cxnSp>
        <p:nvCxnSpPr>
          <p:cNvPr id="3" name="122 Conector recto"/>
          <p:cNvCxnSpPr/>
          <p:nvPr/>
        </p:nvCxnSpPr>
        <p:spPr>
          <a:xfrm>
            <a:off x="6372225" y="1728788"/>
            <a:ext cx="248" cy="9355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48 Conector recto"/>
          <p:cNvCxnSpPr>
            <a:stCxn id="18" idx="3"/>
          </p:cNvCxnSpPr>
          <p:nvPr/>
        </p:nvCxnSpPr>
        <p:spPr>
          <a:xfrm>
            <a:off x="5273136" y="2653005"/>
            <a:ext cx="232347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156748" y="2270417"/>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ASISTENTE</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DINORAH CASTILLO RIVERA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PR03</a:t>
            </a:r>
            <a:endParaRPr lang="es-MX" sz="1400" b="1" dirty="0">
              <a:latin typeface="Calibri" pitchFamily="34" charset="0"/>
              <a:cs typeface="Arial" panose="020B0604020202020204" pitchFamily="34" charset="0"/>
            </a:endParaRPr>
          </a:p>
        </p:txBody>
      </p:sp>
      <p:sp>
        <p:nvSpPr>
          <p:cNvPr id="7" name="AutoShape 3"/>
          <p:cNvSpPr>
            <a:spLocks noChangeArrowheads="1"/>
          </p:cNvSpPr>
          <p:nvPr/>
        </p:nvSpPr>
        <p:spPr bwMode="auto">
          <a:xfrm>
            <a:off x="4241946" y="3617911"/>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CHOFER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MARIO ALBERTO CARRANZA SÁNCHEZ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AD01</a:t>
            </a:r>
            <a:endParaRPr lang="es-MX" sz="1400" b="1" dirty="0">
              <a:latin typeface="Calibri" pitchFamily="34" charset="0"/>
              <a:cs typeface="Arial" panose="020B0604020202020204" pitchFamily="34" charset="0"/>
            </a:endParaRPr>
          </a:p>
        </p:txBody>
      </p:sp>
      <p:sp>
        <p:nvSpPr>
          <p:cNvPr id="9" name="Rectángulo redondeado 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4"/>
              </a:rPr>
              <a:t>Ley de la CDHEC</a:t>
            </a:r>
            <a:endParaRPr lang="es-ES" sz="1000" dirty="0" smtClean="0"/>
          </a:p>
          <a:p>
            <a:pPr algn="ctr"/>
            <a:r>
              <a:rPr lang="es-ES" sz="1000" dirty="0" smtClean="0">
                <a:hlinkClick r:id="rId5"/>
              </a:rPr>
              <a:t>Reglamento interno de la CDHEC</a:t>
            </a:r>
            <a:endParaRPr lang="es-ES" sz="1000" dirty="0" smtClean="0"/>
          </a:p>
          <a:p>
            <a:pPr algn="ctr"/>
            <a:r>
              <a:rPr lang="es-ES" sz="1000" dirty="0" smtClean="0">
                <a:hlinkClick r:id="rId6"/>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2" name="AutoShape 3"/>
          <p:cNvSpPr>
            <a:spLocks noChangeArrowheads="1"/>
          </p:cNvSpPr>
          <p:nvPr/>
        </p:nvSpPr>
        <p:spPr bwMode="auto">
          <a:xfrm>
            <a:off x="7596609" y="2191675"/>
            <a:ext cx="3744416"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7" action="ppaction://hlinksldjump"/>
              </a:rPr>
              <a:t>COORDINACIÓN DE SISTEMAS</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OCTAVIO DE JESÚS GOMEZ ESCOBEDO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MM06</a:t>
            </a:r>
          </a:p>
        </p:txBody>
      </p:sp>
      <p:cxnSp>
        <p:nvCxnSpPr>
          <p:cNvPr id="15" name="122 Conector recto"/>
          <p:cNvCxnSpPr/>
          <p:nvPr/>
        </p:nvCxnSpPr>
        <p:spPr>
          <a:xfrm>
            <a:off x="6372225" y="2682355"/>
            <a:ext cx="248" cy="9355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38"/>
            <a:ext cx="11017224" cy="1330557"/>
          </a:xfrm>
          <a:prstGeom prst="rect">
            <a:avLst/>
          </a:prstGeom>
          <a:noFill/>
        </p:spPr>
        <p:txBody>
          <a:bodyPr wrap="square" rtlCol="0">
            <a:spAutoFit/>
          </a:bodyPr>
          <a:lstStyle/>
          <a:p>
            <a:pPr algn="just">
              <a:lnSpc>
                <a:spcPct val="150000"/>
              </a:lnSpc>
            </a:pPr>
            <a:r>
              <a:rPr lang="es-ES" sz="11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3924201" y="942831"/>
            <a:ext cx="4032448" cy="569387"/>
          </a:xfrm>
          <a:prstGeom prst="rect">
            <a:avLst/>
          </a:prstGeom>
          <a:noFill/>
        </p:spPr>
        <p:txBody>
          <a:bodyPr wrap="square" rtlCol="0">
            <a:spAutoFit/>
          </a:bodyPr>
          <a:lstStyle/>
          <a:p>
            <a:r>
              <a:rPr lang="es-ES" dirty="0" smtClean="0"/>
              <a:t>Coordinador Jurídico</a:t>
            </a:r>
            <a:endParaRPr lang="es-ES" dirty="0"/>
          </a:p>
        </p:txBody>
      </p:sp>
      <p:sp>
        <p:nvSpPr>
          <p:cNvPr id="5" name="Rectángulo redondeado 4">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6366560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1107996"/>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a:t>
            </a:r>
            <a:r>
              <a:rPr lang="es-MX" sz="1100" dirty="0" smtClean="0">
                <a:latin typeface="Arial"/>
                <a:ea typeface="Calibri"/>
                <a:cs typeface="Times New Roman"/>
              </a:rPr>
              <a:t>V. Auxiliar al Contralor Interno en la formulación de balances y estados contables y financieros de la Comisión. VI. Establecer mecanismos, medidas y acciones de racionalidad, austeridad y disciplina presupuestal. VII. Efectuar los movimientos de altas, bajas y pagos quincenales al personal de la Comisión. VIII. Formar, controlar y custodiar los expedientes del personal de la Comisión, </a:t>
            </a:r>
            <a:r>
              <a:rPr lang="es-ES" sz="1100" dirty="0" smtClean="0"/>
              <a:t>IX</a:t>
            </a:r>
            <a:r>
              <a:rPr lang="es-ES" sz="1100" dirty="0"/>
              <a:t>.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Coordinador Administrativo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600164"/>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smtClean="0">
                <a:latin typeface="Arial"/>
                <a:ea typeface="Calibri"/>
                <a:cs typeface="Times New Roman"/>
              </a:rPr>
              <a:t>VII. Efectuar los movimientos de altas, bajas y pagos quincenales al personal de la Comisión. VIII. Formar, controlar y custodiar los expedientes del personal de la Comisión</a:t>
            </a:r>
            <a:r>
              <a:rPr lang="es-ES" sz="1100" dirty="0" smtClean="0"/>
              <a:t>.</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Humanos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938719"/>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a:t>
            </a:r>
            <a:r>
              <a:rPr lang="es-ES" sz="1100" dirty="0" smtClean="0"/>
              <a:t>recibo</a:t>
            </a:r>
            <a:r>
              <a:rPr lang="es-MX" sz="1100" dirty="0" smtClean="0">
                <a:latin typeface="Arial"/>
                <a:ea typeface="Calibri"/>
                <a:cs typeface="Times New Roman"/>
              </a:rPr>
              <a:t>. VI. Establecer mecanismos, medidas y acciones de racionalidad, austeridad y disciplina presupuestal. </a:t>
            </a:r>
            <a:r>
              <a:rPr lang="es-ES" sz="1100" dirty="0" smtClean="0"/>
              <a:t>IX</a:t>
            </a:r>
            <a:r>
              <a:rPr lang="es-ES" sz="1100" dirty="0"/>
              <a:t>.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Materiales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430887"/>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smtClean="0">
                <a:latin typeface="Arial"/>
                <a:ea typeface="Calibri"/>
                <a:cs typeface="Times New Roman"/>
              </a:rPr>
              <a:t>VI. Establecer mecanismos, medidas y acciones de racionalidad, austeridad y disciplina presupuestal. </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Financieros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507079"/>
            <a:ext cx="11017224" cy="5139292"/>
          </a:xfrm>
          <a:prstGeom prst="rect">
            <a:avLst/>
          </a:prstGeom>
          <a:noFill/>
        </p:spPr>
        <p:txBody>
          <a:bodyPr wrap="square" rtlCol="0">
            <a:spAutoFit/>
          </a:bodyPr>
          <a:lstStyle/>
          <a:p>
            <a:pPr algn="just">
              <a:lnSpc>
                <a:spcPct val="150000"/>
              </a:lnSpc>
            </a:pPr>
            <a:r>
              <a:rPr lang="es-ES" sz="1100" dirty="0"/>
              <a:t>ARTÍCULO 50</a:t>
            </a:r>
            <a:r>
              <a:rPr lang="es-ES" sz="1100" dirty="0" smtClean="0"/>
              <a:t>.- </a:t>
            </a:r>
            <a:r>
              <a:rPr lang="es-ES" sz="1100" dirty="0"/>
              <a:t>El Consejo tiene las siguientes atribuciones:  </a:t>
            </a:r>
          </a:p>
          <a:p>
            <a:pPr algn="just">
              <a:lnSpc>
                <a:spcPct val="150000"/>
              </a:lnSpc>
            </a:pPr>
            <a:r>
              <a:rPr lang="es-ES" sz="1100" dirty="0" smtClean="0"/>
              <a:t>a</a:t>
            </a:r>
            <a:r>
              <a:rPr lang="es-ES" sz="1100" dirty="0"/>
              <a:t>. Establecer los lineamientos generales para el funcionamiento de la Comisión;  </a:t>
            </a:r>
          </a:p>
          <a:p>
            <a:pPr algn="just">
              <a:lnSpc>
                <a:spcPct val="150000"/>
              </a:lnSpc>
            </a:pPr>
            <a:r>
              <a:rPr lang="es-ES" sz="1100" dirty="0"/>
              <a:t>b. Aprobar y expedir el reglamento interior de la Comisión, así como todas aquellas otras disposiciones que sean necesarias para su funcionamiento;  </a:t>
            </a:r>
          </a:p>
          <a:p>
            <a:pPr algn="just">
              <a:lnSpc>
                <a:spcPct val="150000"/>
              </a:lnSpc>
            </a:pPr>
            <a:r>
              <a:rPr lang="es-ES" sz="11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100" dirty="0"/>
              <a:t>c. Conocer y aprobar, previamente a su publicación, el informe que deberá formular anualmente el Presidente, para dar a conocer las actividades de la Comisión;  </a:t>
            </a:r>
          </a:p>
          <a:p>
            <a:pPr algn="just">
              <a:lnSpc>
                <a:spcPct val="150000"/>
              </a:lnSpc>
            </a:pPr>
            <a:r>
              <a:rPr lang="es-ES" sz="1100" dirty="0"/>
              <a:t>d. Conocer de las propuestas de recomendación que someta a su consideración el Presidente;  </a:t>
            </a:r>
          </a:p>
          <a:p>
            <a:pPr algn="just">
              <a:lnSpc>
                <a:spcPct val="150000"/>
              </a:lnSpc>
            </a:pPr>
            <a:r>
              <a:rPr lang="es-ES" sz="1100" dirty="0"/>
              <a:t>e. Pedir información adicional sobre los asuntos que se encuentren en trámite o hayan sido resueltos por la Comisión;  </a:t>
            </a:r>
          </a:p>
          <a:p>
            <a:pPr algn="just">
              <a:lnSpc>
                <a:spcPct val="150000"/>
              </a:lnSpc>
            </a:pPr>
            <a:r>
              <a:rPr lang="es-ES" sz="1100" dirty="0"/>
              <a:t>(REFORMADO, P.O. 12 DE ABRIL DE 2013) f. Conocer el informe del Presidente, respecto al ejercicio presupuestal anual;  </a:t>
            </a:r>
          </a:p>
          <a:p>
            <a:pPr algn="just">
              <a:lnSpc>
                <a:spcPct val="150000"/>
              </a:lnSpc>
            </a:pPr>
            <a:r>
              <a:rPr lang="es-ES" sz="1100" dirty="0"/>
              <a:t>g. Aprobar el establecimiento y operación de las Visitadurías de la Comisión;  </a:t>
            </a:r>
          </a:p>
          <a:p>
            <a:pPr algn="just">
              <a:lnSpc>
                <a:spcPct val="150000"/>
              </a:lnSpc>
            </a:pPr>
            <a:r>
              <a:rPr lang="es-ES" sz="1100" dirty="0"/>
              <a:t>h. Aprobar la designación del Contralor, a propuesta del Presidente;  </a:t>
            </a:r>
          </a:p>
          <a:p>
            <a:pPr algn="just">
              <a:lnSpc>
                <a:spcPct val="150000"/>
              </a:lnSpc>
            </a:pPr>
            <a:r>
              <a:rPr lang="es-ES" sz="1100" dirty="0"/>
              <a:t>i. Acordar el funcionamiento e integración de las comisiones del Consejo;  </a:t>
            </a:r>
          </a:p>
          <a:p>
            <a:pPr algn="just">
              <a:lnSpc>
                <a:spcPct val="150000"/>
              </a:lnSpc>
            </a:pPr>
            <a:r>
              <a:rPr lang="es-ES" sz="1100" dirty="0"/>
              <a:t>j. Aprobar el Estatuto del Servicio Profesional de Carrera y el Código de Ética de la Comisión.   </a:t>
            </a:r>
          </a:p>
          <a:p>
            <a:pPr algn="just">
              <a:lnSpc>
                <a:spcPct val="150000"/>
              </a:lnSpc>
            </a:pPr>
            <a:r>
              <a:rPr lang="es-ES" sz="11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1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100" dirty="0"/>
              <a:t>k. Las demás que le confiera esta ley, el reglamento de la misma y demás disposiciones aplicables. </a:t>
            </a:r>
          </a:p>
        </p:txBody>
      </p:sp>
      <p:sp>
        <p:nvSpPr>
          <p:cNvPr id="3" name="CuadroTexto 2"/>
          <p:cNvSpPr txBox="1"/>
          <p:nvPr/>
        </p:nvSpPr>
        <p:spPr>
          <a:xfrm>
            <a:off x="3996209" y="580221"/>
            <a:ext cx="3600400" cy="569387"/>
          </a:xfrm>
          <a:prstGeom prst="rect">
            <a:avLst/>
          </a:prstGeom>
          <a:noFill/>
        </p:spPr>
        <p:txBody>
          <a:bodyPr wrap="square" rtlCol="0">
            <a:spAutoFit/>
          </a:bodyPr>
          <a:lstStyle/>
          <a:p>
            <a:r>
              <a:rPr lang="es-ES" dirty="0" smtClean="0"/>
              <a:t>Consejo Consultivo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9581409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361882"/>
          </a:xfrm>
          <a:prstGeom prst="rect">
            <a:avLst/>
          </a:prstGeom>
          <a:noFill/>
        </p:spPr>
        <p:txBody>
          <a:bodyPr wrap="square" rtlCol="0">
            <a:spAutoFit/>
          </a:bodyPr>
          <a:lstStyle/>
          <a:p>
            <a:pPr algn="just">
              <a:lnSpc>
                <a:spcPct val="150000"/>
              </a:lnSpc>
            </a:pPr>
            <a:r>
              <a:rPr lang="es-ES" sz="11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2700065" y="1008162"/>
            <a:ext cx="6048672" cy="569387"/>
          </a:xfrm>
          <a:prstGeom prst="rect">
            <a:avLst/>
          </a:prstGeom>
          <a:noFill/>
        </p:spPr>
        <p:txBody>
          <a:bodyPr wrap="square" rtlCol="0">
            <a:spAutoFit/>
          </a:bodyPr>
          <a:lstStyle/>
          <a:p>
            <a:r>
              <a:rPr lang="es-ES" dirty="0" smtClean="0"/>
              <a:t>Visitaduría Regional e Itinerante</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6208680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smtClean="0"/>
              <a:t>IV</a:t>
            </a:r>
            <a:r>
              <a:rPr lang="es-ES" sz="1100" dirty="0"/>
              <a:t>.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4068217" y="944538"/>
            <a:ext cx="3240360" cy="569387"/>
          </a:xfrm>
          <a:prstGeom prst="rect">
            <a:avLst/>
          </a:prstGeom>
          <a:noFill/>
        </p:spPr>
        <p:txBody>
          <a:bodyPr wrap="square" rtlCol="0">
            <a:spAutoFit/>
          </a:bodyPr>
          <a:lstStyle/>
          <a:p>
            <a:r>
              <a:rPr lang="es-ES" dirty="0" smtClean="0"/>
              <a:t>Visitador Adjunto</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163573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3107967"/>
          </a:xfrm>
          <a:prstGeom prst="rect">
            <a:avLst/>
          </a:prstGeom>
          <a:noFill/>
        </p:spPr>
        <p:txBody>
          <a:bodyPr wrap="square" rtlCol="0">
            <a:spAutoFit/>
          </a:bodyPr>
          <a:lstStyle/>
          <a:p>
            <a:pPr algn="just">
              <a:lnSpc>
                <a:spcPct val="150000"/>
              </a:lnSpc>
            </a:pPr>
            <a:r>
              <a:rPr lang="es-ES" sz="1100" dirty="0"/>
              <a:t>ARTÍCULO 60 TER.- El Centro de Investigación y Estudios de Derechos Humanos tendrá las siguientes atribuciones:  </a:t>
            </a:r>
          </a:p>
          <a:p>
            <a:pPr algn="just">
              <a:lnSpc>
                <a:spcPct val="150000"/>
              </a:lnSpc>
            </a:pPr>
            <a:r>
              <a:rPr lang="es-ES" sz="1100" dirty="0"/>
              <a:t>I. Realizar investigación académica e interdisciplinaria en materia de derechos humanos;  </a:t>
            </a:r>
          </a:p>
          <a:p>
            <a:pPr algn="just">
              <a:lnSpc>
                <a:spcPct val="150000"/>
              </a:lnSpc>
            </a:pPr>
            <a:r>
              <a:rPr lang="es-ES" sz="1100" dirty="0"/>
              <a:t>II. Promover el intercambio académico con instituciones nacionales e internacionales;  </a:t>
            </a:r>
          </a:p>
          <a:p>
            <a:pPr algn="just">
              <a:lnSpc>
                <a:spcPct val="150000"/>
              </a:lnSpc>
            </a:pPr>
            <a:r>
              <a:rPr lang="es-ES" sz="1100" dirty="0"/>
              <a:t>III. Ofrecer programas de formación especializada en relación a los derechos humanos, en colaboración con otros organismos o instituciones académicas en la materia;  </a:t>
            </a:r>
          </a:p>
          <a:p>
            <a:pPr algn="just">
              <a:lnSpc>
                <a:spcPct val="150000"/>
              </a:lnSpc>
            </a:pPr>
            <a:r>
              <a:rPr lang="es-ES" sz="1100" dirty="0"/>
              <a:t>IV. Promover la divulgación académica y facilitar el acceso a la información científica actualizada de los avances en investigación acerca de los derechos humanos; </a:t>
            </a:r>
          </a:p>
          <a:p>
            <a:pPr algn="just">
              <a:lnSpc>
                <a:spcPct val="150000"/>
              </a:lnSpc>
            </a:pPr>
            <a:r>
              <a:rPr lang="es-ES" sz="1100" dirty="0" smtClean="0"/>
              <a:t>V</a:t>
            </a:r>
            <a:r>
              <a:rPr lang="es-ES" sz="1100" dirty="0"/>
              <a:t>.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100" dirty="0"/>
              <a:t>VI. Organizar el material y supervisar la publicación de la Gaceta;  </a:t>
            </a:r>
          </a:p>
          <a:p>
            <a:pPr algn="just">
              <a:lnSpc>
                <a:spcPct val="150000"/>
              </a:lnSpc>
            </a:pPr>
            <a:r>
              <a:rPr lang="es-ES" sz="1100" dirty="0"/>
              <a:t>VII. Programar y coordinar la edición de las publicaciones que realice la Comisión;  </a:t>
            </a:r>
          </a:p>
          <a:p>
            <a:pPr algn="just">
              <a:lnSpc>
                <a:spcPct val="150000"/>
              </a:lnSpc>
            </a:pPr>
            <a:r>
              <a:rPr lang="es-ES" sz="1100" dirty="0"/>
              <a:t>VIII. Realizar la difusión y distribución de las publicaciones de la Comisión;  </a:t>
            </a:r>
          </a:p>
          <a:p>
            <a:pPr algn="just">
              <a:lnSpc>
                <a:spcPct val="150000"/>
              </a:lnSpc>
            </a:pPr>
            <a:r>
              <a:rPr lang="es-ES" sz="1100" dirty="0"/>
              <a:t>IX. Colaborar con las instancias competentes en la elaboración del Informe Anual de Actividades de la Comisión; y  </a:t>
            </a:r>
          </a:p>
          <a:p>
            <a:pPr algn="just">
              <a:lnSpc>
                <a:spcPct val="150000"/>
              </a:lnSpc>
            </a:pPr>
            <a:r>
              <a:rPr lang="es-ES" sz="1100" dirty="0"/>
              <a:t>X. Las demás que le confieran las disposiciones legales, así como aquellas que le asigne el Presidente. </a:t>
            </a:r>
          </a:p>
        </p:txBody>
      </p:sp>
      <p:sp>
        <p:nvSpPr>
          <p:cNvPr id="3" name="CuadroTexto 2"/>
          <p:cNvSpPr txBox="1"/>
          <p:nvPr/>
        </p:nvSpPr>
        <p:spPr>
          <a:xfrm>
            <a:off x="3852193" y="942831"/>
            <a:ext cx="4104456" cy="569387"/>
          </a:xfrm>
          <a:prstGeom prst="rect">
            <a:avLst/>
          </a:prstGeom>
          <a:noFill/>
        </p:spPr>
        <p:txBody>
          <a:bodyPr wrap="square" rtlCol="0">
            <a:spAutoFit/>
          </a:bodyPr>
          <a:lstStyle/>
          <a:p>
            <a:r>
              <a:rPr lang="es-ES" dirty="0" smtClean="0"/>
              <a:t>Encargado del CIEDH</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9990203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smtClean="0"/>
              <a:t>IV</a:t>
            </a:r>
            <a:r>
              <a:rPr lang="es-ES" sz="1100" dirty="0"/>
              <a:t>.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2772073" y="944538"/>
            <a:ext cx="5328592" cy="569387"/>
          </a:xfrm>
          <a:prstGeom prst="rect">
            <a:avLst/>
          </a:prstGeom>
          <a:noFill/>
        </p:spPr>
        <p:txBody>
          <a:bodyPr wrap="square" rtlCol="0">
            <a:spAutoFit/>
          </a:bodyPr>
          <a:lstStyle/>
          <a:p>
            <a:r>
              <a:rPr lang="es-ES" dirty="0" smtClean="0"/>
              <a:t>Unidad de Revisión y Control</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1357331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24201" y="1152178"/>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rPr>
              <a:t>COORDINADORA DEL DESPACHO DE LA PRESIDENCIA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ELSA MARÍA DEL PILAR FLORES VELÁZQUEZ</a:t>
            </a:r>
            <a:endParaRPr lang="es-ES_tradnl" sz="1400" dirty="0">
              <a:latin typeface="Calibri" pitchFamily="34" charset="0"/>
            </a:endParaRPr>
          </a:p>
          <a:p>
            <a:pPr algn="ctr" defTabSz="1303759" eaLnBrk="1" fontAlgn="auto" hangingPunct="1">
              <a:spcBef>
                <a:spcPts val="0"/>
              </a:spcBef>
              <a:spcAft>
                <a:spcPts val="0"/>
              </a:spcAft>
              <a:defRPr/>
            </a:pPr>
            <a:r>
              <a:rPr lang="es-ES_tradnl" sz="1400" b="1" dirty="0">
                <a:latin typeface="Calibri" pitchFamily="34" charset="0"/>
              </a:rPr>
              <a:t>MMS03</a:t>
            </a:r>
            <a:endParaRPr lang="es-ES_tradnl" sz="1400" dirty="0">
              <a:latin typeface="Calibri" pitchFamily="34" charset="0"/>
            </a:endParaRPr>
          </a:p>
        </p:txBody>
      </p:sp>
      <p:sp>
        <p:nvSpPr>
          <p:cNvPr id="6" name="Rectángulo redondeado 5">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7" name="Rectángulo redondeado 6"/>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8" name="CuadroTexto 7"/>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3"/>
              </a:rPr>
              <a:t>Ley de la CDHEC</a:t>
            </a:r>
            <a:endParaRPr lang="es-ES" sz="1000" dirty="0" smtClean="0"/>
          </a:p>
          <a:p>
            <a:pPr algn="ctr"/>
            <a:r>
              <a:rPr lang="es-ES" sz="1000" dirty="0" smtClean="0">
                <a:hlinkClick r:id="rId4"/>
              </a:rPr>
              <a:t>Reglamento interno de la CDHEC</a:t>
            </a:r>
            <a:endParaRPr lang="es-ES" sz="1000" dirty="0" smtClean="0"/>
          </a:p>
          <a:p>
            <a:pPr algn="ctr"/>
            <a:r>
              <a:rPr lang="es-ES" sz="1000" dirty="0" smtClean="0">
                <a:hlinkClick r:id="rId5"/>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0" name="Flecha derecha 9">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cxnSp>
        <p:nvCxnSpPr>
          <p:cNvPr id="9" name="122 Conector recto"/>
          <p:cNvCxnSpPr/>
          <p:nvPr/>
        </p:nvCxnSpPr>
        <p:spPr>
          <a:xfrm>
            <a:off x="6084441" y="2061816"/>
            <a:ext cx="0" cy="7465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AutoShape 3"/>
          <p:cNvSpPr>
            <a:spLocks noChangeArrowheads="1"/>
          </p:cNvSpPr>
          <p:nvPr/>
        </p:nvSpPr>
        <p:spPr bwMode="auto">
          <a:xfrm>
            <a:off x="3988842" y="2808362"/>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rPr>
              <a:t>ASISTENCIA COORDINACIÓN DEL DESPACHO</a:t>
            </a:r>
            <a:endParaRPr lang="es-ES_tradnl" sz="1400" b="1" dirty="0">
              <a:latin typeface="Calibri"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C</a:t>
            </a:r>
            <a:r>
              <a:rPr lang="es-ES_tradnl" sz="1400" dirty="0">
                <a:latin typeface="Calibri" pitchFamily="34" charset="0"/>
                <a:cs typeface="Arial" panose="020B0604020202020204" pitchFamily="34" charset="0"/>
              </a:rPr>
              <a:t>. </a:t>
            </a:r>
            <a:r>
              <a:rPr lang="es-ES_tradnl" sz="1400" dirty="0" smtClean="0">
                <a:latin typeface="Calibri" pitchFamily="34" charset="0"/>
                <a:cs typeface="Arial" panose="020B0604020202020204" pitchFamily="34" charset="0"/>
              </a:rPr>
              <a:t>CARMINA MONSERRAT MONTENEGRO </a:t>
            </a:r>
            <a:endParaRPr lang="es-ES_tradnl" sz="1400" dirty="0">
              <a:latin typeface="Calibri" pitchFamily="34" charset="0"/>
            </a:endParaRPr>
          </a:p>
          <a:p>
            <a:pPr algn="ctr" defTabSz="1303759" eaLnBrk="1" fontAlgn="auto" hangingPunct="1">
              <a:spcBef>
                <a:spcPts val="0"/>
              </a:spcBef>
              <a:spcAft>
                <a:spcPts val="0"/>
              </a:spcAft>
              <a:defRPr/>
            </a:pPr>
            <a:r>
              <a:rPr lang="es-ES_tradnl" sz="1400" b="1" dirty="0" smtClean="0">
                <a:latin typeface="Calibri" pitchFamily="34" charset="0"/>
              </a:rPr>
              <a:t>PR02</a:t>
            </a:r>
            <a:endParaRPr lang="es-ES_tradnl" sz="1400" dirty="0">
              <a:latin typeface="Calibri"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123658"/>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Establecer y someter a consideración del Presidente, la política a seguir con los medios de comunicación por parte de la comisión;</a:t>
            </a:r>
          </a:p>
          <a:p>
            <a:pPr marL="285750" indent="-285750" algn="just">
              <a:lnSpc>
                <a:spcPct val="150000"/>
              </a:lnSpc>
              <a:buFont typeface="+mj-lt"/>
              <a:buAutoNum type="romanUcPeriod"/>
            </a:pPr>
            <a:r>
              <a:rPr lang="es-ES" sz="1100" dirty="0" smtClean="0"/>
              <a:t>Analizar y proporcionar a la Comisión la información que ofrecen los medios de comunicación estatales y nacionales en materia de Derechos Humanos;</a:t>
            </a:r>
          </a:p>
          <a:p>
            <a:pPr marL="285750" indent="-285750" algn="just">
              <a:lnSpc>
                <a:spcPct val="150000"/>
              </a:lnSpc>
              <a:buFont typeface="+mj-lt"/>
              <a:buAutoNum type="romanUcPeriod"/>
            </a:pPr>
            <a:r>
              <a:rPr lang="es-ES" sz="1100" dirty="0" smtClean="0"/>
              <a:t>Coordinar o auxiliar en la preparación y difusión de los programas informativos;</a:t>
            </a:r>
          </a:p>
          <a:p>
            <a:pPr marL="285750" indent="-285750" algn="just">
              <a:lnSpc>
                <a:spcPct val="150000"/>
              </a:lnSpc>
              <a:buFont typeface="+mj-lt"/>
              <a:buAutoNum type="romanUcPeriod"/>
            </a:pPr>
            <a:r>
              <a:rPr lang="es-ES" sz="1100" dirty="0" smtClean="0"/>
              <a:t>Formular los programas a través de los cuales se publicite la enseñanza, promoción y difusión de los Derechos Humanos en los medios masivos de comunicación;</a:t>
            </a:r>
          </a:p>
          <a:p>
            <a:pPr marL="285750" indent="-285750" algn="just">
              <a:lnSpc>
                <a:spcPct val="150000"/>
              </a:lnSpc>
              <a:buFont typeface="+mj-lt"/>
              <a:buAutoNum type="romanUcPeriod"/>
            </a:pPr>
            <a:r>
              <a:rPr lang="es-ES" sz="1100" dirty="0" smtClean="0"/>
              <a:t>Llevar un archivo cronológico de las notas periodísticas;</a:t>
            </a:r>
          </a:p>
          <a:p>
            <a:pPr marL="285750" indent="-285750" algn="just">
              <a:lnSpc>
                <a:spcPct val="150000"/>
              </a:lnSpc>
              <a:buFont typeface="+mj-lt"/>
              <a:buAutoNum type="romanUcPeriod"/>
            </a:pPr>
            <a:r>
              <a:rPr lang="es-ES" sz="1100" dirty="0" smtClean="0"/>
              <a:t>Presentar una síntesis informativa de las noticias con el apoyo documental en forma diaria;</a:t>
            </a:r>
          </a:p>
          <a:p>
            <a:pPr marL="285750" indent="-285750" algn="just">
              <a:lnSpc>
                <a:spcPct val="150000"/>
              </a:lnSpc>
              <a:buFont typeface="+mj-lt"/>
              <a:buAutoNum type="romanUcPeriod"/>
            </a:pPr>
            <a:r>
              <a:rPr lang="es-ES" sz="1100" dirty="0" smtClean="0"/>
              <a:t>Participar en la preparación de los eventos de difusión que sean programados en la Comisión;</a:t>
            </a:r>
          </a:p>
          <a:p>
            <a:pPr marL="285750" indent="-285750" algn="just">
              <a:lnSpc>
                <a:spcPct val="150000"/>
              </a:lnSpc>
              <a:buFont typeface="+mj-lt"/>
              <a:buAutoNum type="romanUcPeriod"/>
            </a:pPr>
            <a:r>
              <a:rPr lang="es-ES" sz="1100" dirty="0" smtClean="0"/>
              <a:t>Las demás que le sean encomendadas al Presidente, el Director General u otro funcionario que designe el Presidente. </a:t>
            </a:r>
            <a:endParaRPr lang="es-ES" sz="1100" dirty="0"/>
          </a:p>
        </p:txBody>
      </p:sp>
      <p:sp>
        <p:nvSpPr>
          <p:cNvPr id="3" name="CuadroTexto 2"/>
          <p:cNvSpPr txBox="1"/>
          <p:nvPr/>
        </p:nvSpPr>
        <p:spPr>
          <a:xfrm>
            <a:off x="3240125" y="944538"/>
            <a:ext cx="5328592" cy="569387"/>
          </a:xfrm>
          <a:prstGeom prst="rect">
            <a:avLst/>
          </a:prstGeom>
          <a:noFill/>
        </p:spPr>
        <p:txBody>
          <a:bodyPr wrap="square" rtlCol="0">
            <a:spAutoFit/>
          </a:bodyPr>
          <a:lstStyle/>
          <a:p>
            <a:r>
              <a:rPr lang="es-ES" dirty="0" smtClean="0"/>
              <a:t>Comunicación Social</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711124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377574"/>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Asistir y participar en las sesiones del Consejo.</a:t>
            </a:r>
          </a:p>
          <a:p>
            <a:pPr marL="285750" indent="-285750" algn="just">
              <a:lnSpc>
                <a:spcPct val="150000"/>
              </a:lnSpc>
              <a:buFont typeface="+mj-lt"/>
              <a:buAutoNum type="romanUcPeriod"/>
            </a:pPr>
            <a:r>
              <a:rPr lang="es-ES" sz="1100" dirty="0" smtClean="0"/>
              <a:t>Supervisar el cumplimiento de los acuerdos del Consejo.</a:t>
            </a:r>
          </a:p>
          <a:p>
            <a:pPr marL="285750" indent="-285750" algn="just">
              <a:lnSpc>
                <a:spcPct val="150000"/>
              </a:lnSpc>
              <a:buFont typeface="+mj-lt"/>
              <a:buAutoNum type="romanUcPeriod"/>
            </a:pPr>
            <a:r>
              <a:rPr lang="es-ES" sz="1100" dirty="0" smtClean="0"/>
              <a:t>Supervisar el funcionamiento de los </a:t>
            </a:r>
            <a:r>
              <a:rPr lang="es-ES" sz="1100" dirty="0"/>
              <a:t>ó</a:t>
            </a:r>
            <a:r>
              <a:rPr lang="es-ES" sz="1100" dirty="0" smtClean="0"/>
              <a:t>rganos de la Comisión, así como el adecuado desarrollo de sus actividades.</a:t>
            </a:r>
          </a:p>
          <a:p>
            <a:pPr marL="285750" indent="-285750" algn="just">
              <a:lnSpc>
                <a:spcPct val="150000"/>
              </a:lnSpc>
              <a:buFont typeface="+mj-lt"/>
              <a:buAutoNum type="romanUcPeriod"/>
            </a:pPr>
            <a:r>
              <a:rPr lang="es-ES" sz="1100" dirty="0" smtClean="0"/>
              <a:t>Supervisar en coordinación  con la Dirección General, los programas de trabajo de la Comisión, así como los informes especiales que determine el Presidente.</a:t>
            </a:r>
          </a:p>
          <a:p>
            <a:pPr marL="285750" indent="-285750" algn="just">
              <a:lnSpc>
                <a:spcPct val="150000"/>
              </a:lnSpc>
              <a:buFont typeface="+mj-lt"/>
              <a:buAutoNum type="romanUcPeriod"/>
            </a:pPr>
            <a:r>
              <a:rPr lang="es-ES" sz="1100" dirty="0" smtClean="0"/>
              <a:t>Formular, aplicar y evaluar los programas, políticas, prácticas y actividades destinadas a promover y proteger los Derechos Humanos.</a:t>
            </a:r>
          </a:p>
          <a:p>
            <a:pPr marL="285750" indent="-285750" algn="just">
              <a:lnSpc>
                <a:spcPct val="150000"/>
              </a:lnSpc>
              <a:buFont typeface="+mj-lt"/>
              <a:buAutoNum type="romanUcPeriod"/>
            </a:pPr>
            <a:r>
              <a:rPr lang="es-ES" sz="1100" dirty="0" smtClean="0"/>
              <a:t>Llevar a cabo la Modernización, diseño y desarrollo de los procesos dentro de la comisión para la mejora continua de los mismos.</a:t>
            </a:r>
          </a:p>
          <a:p>
            <a:pPr marL="285750" indent="-285750" algn="just">
              <a:lnSpc>
                <a:spcPct val="150000"/>
              </a:lnSpc>
              <a:buFont typeface="+mj-lt"/>
              <a:buAutoNum type="romanUcPeriod"/>
            </a:pPr>
            <a:r>
              <a:rPr lang="es-ES" sz="1100" dirty="0" smtClean="0"/>
              <a:t>Supervisar la aplicación de las políticas, normas y procedimientos para la administración de los Recursos Humanos, financieros y materiales de la Comisión.</a:t>
            </a:r>
          </a:p>
          <a:p>
            <a:pPr marL="285750" indent="-285750" algn="just">
              <a:lnSpc>
                <a:spcPct val="150000"/>
              </a:lnSpc>
              <a:buFont typeface="+mj-lt"/>
              <a:buAutoNum type="romanUcPeriod"/>
            </a:pPr>
            <a:r>
              <a:rPr lang="es-ES" sz="1100" dirty="0" smtClean="0"/>
              <a:t>Representar al Presidente de la Comisión ante algún organismo público o privado cuando él lo requiera.</a:t>
            </a:r>
          </a:p>
          <a:p>
            <a:pPr marL="285750" indent="-285750" algn="just">
              <a:lnSpc>
                <a:spcPct val="150000"/>
              </a:lnSpc>
              <a:buFont typeface="+mj-lt"/>
              <a:buAutoNum type="romanUcPeriod"/>
            </a:pPr>
            <a:r>
              <a:rPr lang="es-ES" sz="1100" dirty="0" smtClean="0"/>
              <a:t>Las demás que le sean encomendadas por el Presidente de la Comisión. </a:t>
            </a:r>
            <a:endParaRPr lang="es-ES" sz="1100" dirty="0"/>
          </a:p>
        </p:txBody>
      </p:sp>
      <p:sp>
        <p:nvSpPr>
          <p:cNvPr id="3" name="CuadroTexto 2"/>
          <p:cNvSpPr txBox="1"/>
          <p:nvPr/>
        </p:nvSpPr>
        <p:spPr>
          <a:xfrm>
            <a:off x="4046023" y="931133"/>
            <a:ext cx="3708412" cy="569387"/>
          </a:xfrm>
          <a:prstGeom prst="rect">
            <a:avLst/>
          </a:prstGeom>
          <a:noFill/>
        </p:spPr>
        <p:txBody>
          <a:bodyPr wrap="square" rtlCol="0">
            <a:spAutoFit/>
          </a:bodyPr>
          <a:lstStyle/>
          <a:p>
            <a:r>
              <a:rPr lang="es-ES" dirty="0" smtClean="0"/>
              <a:t>Secretario Ejecutivo</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8258749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Custodiar y conservar los archivos magnéticos de la comisión;</a:t>
            </a:r>
          </a:p>
          <a:p>
            <a:pPr marL="285750" indent="-285750" algn="just">
              <a:lnSpc>
                <a:spcPct val="150000"/>
              </a:lnSpc>
              <a:buFont typeface="+mj-lt"/>
              <a:buAutoNum type="romanUcPeriod"/>
            </a:pPr>
            <a:r>
              <a:rPr lang="es-ES" sz="1100" dirty="0" smtClean="0"/>
              <a:t>Diseñar e implementar sistemas que den respuesta a las necesidades de las distintas áreas de la Comisión;</a:t>
            </a:r>
          </a:p>
          <a:p>
            <a:pPr marL="285750" indent="-285750" algn="just">
              <a:lnSpc>
                <a:spcPct val="150000"/>
              </a:lnSpc>
              <a:buFont typeface="+mj-lt"/>
              <a:buAutoNum type="romanUcPeriod"/>
            </a:pPr>
            <a:r>
              <a:rPr lang="es-ES" sz="1100" dirty="0" smtClean="0"/>
              <a:t>Mantener actualizados los sistemas informáticos de la Comisión;</a:t>
            </a:r>
          </a:p>
          <a:p>
            <a:pPr marL="285750" indent="-285750" algn="just">
              <a:lnSpc>
                <a:spcPct val="150000"/>
              </a:lnSpc>
              <a:buFont typeface="+mj-lt"/>
              <a:buAutoNum type="romanUcPeriod"/>
            </a:pPr>
            <a:r>
              <a:rPr lang="es-ES" sz="1100" dirty="0" smtClean="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smtClean="0"/>
              <a:t>Proponer o, en su caso elaborar los programas de cómputo requeridos por la comisión; </a:t>
            </a:r>
          </a:p>
          <a:p>
            <a:pPr marL="285750" indent="-285750" algn="just">
              <a:lnSpc>
                <a:spcPct val="150000"/>
              </a:lnSpc>
              <a:buFont typeface="+mj-lt"/>
              <a:buAutoNum type="romanUcPeriod"/>
            </a:pPr>
            <a:r>
              <a:rPr lang="es-ES" sz="1100" dirty="0" smtClean="0"/>
              <a:t>Capacitar al personal encargado del manejo del equipo y sistemas de cómputo de la Comisión;</a:t>
            </a:r>
          </a:p>
          <a:p>
            <a:pPr marL="285750" indent="-285750" algn="just">
              <a:lnSpc>
                <a:spcPct val="150000"/>
              </a:lnSpc>
              <a:buFont typeface="+mj-lt"/>
              <a:buAutoNum type="romanUcPeriod"/>
            </a:pPr>
            <a:r>
              <a:rPr lang="es-ES" sz="1100" dirty="0" smtClean="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smtClean="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3348137" y="931133"/>
            <a:ext cx="4896544" cy="569387"/>
          </a:xfrm>
          <a:prstGeom prst="rect">
            <a:avLst/>
          </a:prstGeom>
          <a:noFill/>
        </p:spPr>
        <p:txBody>
          <a:bodyPr wrap="square" rtlCol="0">
            <a:spAutoFit/>
          </a:bodyPr>
          <a:lstStyle/>
          <a:p>
            <a:r>
              <a:rPr lang="es-ES" dirty="0" smtClean="0"/>
              <a:t>Coordinación de Sistemas</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1408142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Custodiar y conservar los archivos magnéticos de la comisión;</a:t>
            </a:r>
          </a:p>
          <a:p>
            <a:pPr marL="285750" indent="-285750" algn="just">
              <a:lnSpc>
                <a:spcPct val="150000"/>
              </a:lnSpc>
              <a:buFont typeface="+mj-lt"/>
              <a:buAutoNum type="romanUcPeriod"/>
            </a:pPr>
            <a:r>
              <a:rPr lang="es-ES" sz="1100" dirty="0" smtClean="0"/>
              <a:t>Diseñar e implementar sistemas que den respuesta a las necesidades de las distintas áreas de la Comisión;</a:t>
            </a:r>
          </a:p>
          <a:p>
            <a:pPr marL="285750" indent="-285750" algn="just">
              <a:lnSpc>
                <a:spcPct val="150000"/>
              </a:lnSpc>
              <a:buFont typeface="+mj-lt"/>
              <a:buAutoNum type="romanUcPeriod"/>
            </a:pPr>
            <a:r>
              <a:rPr lang="es-ES" sz="1100" dirty="0" smtClean="0"/>
              <a:t>Mantener actualizados los sistemas informáticos de la Comisión;</a:t>
            </a:r>
          </a:p>
          <a:p>
            <a:pPr marL="285750" indent="-285750" algn="just">
              <a:lnSpc>
                <a:spcPct val="150000"/>
              </a:lnSpc>
              <a:buFont typeface="+mj-lt"/>
              <a:buAutoNum type="romanUcPeriod"/>
            </a:pPr>
            <a:r>
              <a:rPr lang="es-ES" sz="1100" dirty="0" smtClean="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smtClean="0"/>
              <a:t>Proponer o, en su caso elaborar los programas de cómputo requeridos por la comisión; </a:t>
            </a:r>
          </a:p>
          <a:p>
            <a:pPr marL="285750" indent="-285750" algn="just">
              <a:lnSpc>
                <a:spcPct val="150000"/>
              </a:lnSpc>
              <a:buFont typeface="+mj-lt"/>
              <a:buAutoNum type="romanUcPeriod"/>
            </a:pPr>
            <a:r>
              <a:rPr lang="es-ES" sz="1100" dirty="0" smtClean="0"/>
              <a:t>Capacitar al personal encargado del manejo del equipo y sistemas de cómputo de la Comisión;</a:t>
            </a:r>
          </a:p>
          <a:p>
            <a:pPr marL="285750" indent="-285750" algn="just">
              <a:lnSpc>
                <a:spcPct val="150000"/>
              </a:lnSpc>
              <a:buFont typeface="+mj-lt"/>
              <a:buAutoNum type="romanUcPeriod"/>
            </a:pPr>
            <a:r>
              <a:rPr lang="es-ES" sz="1100" dirty="0" smtClean="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smtClean="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smtClean="0"/>
              <a:t>Programador</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7468231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139321"/>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Realizar actividades de promoción, enseñanza, difusión y capacitación que programe la Comisión de los Derechos Humanos del Estado de Coahuila de Zaragoza;</a:t>
            </a:r>
          </a:p>
          <a:p>
            <a:pPr marL="285750" indent="-285750" algn="just">
              <a:lnSpc>
                <a:spcPct val="150000"/>
              </a:lnSpc>
              <a:buFont typeface="+mj-lt"/>
              <a:buAutoNum type="romanUcPeriod"/>
            </a:pPr>
            <a:r>
              <a:rPr lang="es-ES" sz="1100" dirty="0" smtClean="0"/>
              <a:t>Participar en la preparación de eventos públicos de difusión de la Comisión;</a:t>
            </a:r>
          </a:p>
          <a:p>
            <a:pPr marL="285750" indent="-285750" algn="just">
              <a:lnSpc>
                <a:spcPct val="150000"/>
              </a:lnSpc>
              <a:buFont typeface="+mj-lt"/>
              <a:buAutoNum type="romanUcPeriod"/>
            </a:pPr>
            <a:r>
              <a:rPr lang="es-ES" sz="1100" dirty="0" smtClean="0"/>
              <a:t>Establecer y coordinar una estrecha colaboración con los grupos de adultos mayores, mujeres, jóvenes, niños, personas con discapacidad, internos en los centros de readaptación social, migrantes o cualesquier otro grupo;</a:t>
            </a:r>
          </a:p>
          <a:p>
            <a:pPr marL="285750" indent="-285750" algn="just">
              <a:lnSpc>
                <a:spcPct val="150000"/>
              </a:lnSpc>
              <a:buFont typeface="+mj-lt"/>
              <a:buAutoNum type="romanUcPeriod"/>
            </a:pPr>
            <a:r>
              <a:rPr lang="es-ES" sz="1100" dirty="0" smtClean="0"/>
              <a:t>Levantar acta circunstanciada con motivo de as actividades de difusión, promoción y capacitación en que participe;</a:t>
            </a:r>
          </a:p>
          <a:p>
            <a:pPr marL="285750" indent="-285750" algn="just">
              <a:lnSpc>
                <a:spcPct val="150000"/>
              </a:lnSpc>
              <a:buFont typeface="+mj-lt"/>
              <a:buAutoNum type="romanUcPeriod"/>
            </a:pPr>
            <a:r>
              <a:rPr lang="es-ES" sz="1100" dirty="0" smtClean="0"/>
              <a:t>Entregar a la Secretaría Técnica el reporte mensual de actividades de difusión, promoción y capacitación, así como su soporte documental para su validación;</a:t>
            </a:r>
          </a:p>
          <a:p>
            <a:pPr marL="285750" indent="-285750" algn="just">
              <a:lnSpc>
                <a:spcPct val="150000"/>
              </a:lnSpc>
              <a:buFont typeface="+mj-lt"/>
              <a:buAutoNum type="romanUcPeriod"/>
            </a:pPr>
            <a:r>
              <a:rPr lang="es-ES" sz="1100" dirty="0" smtClean="0"/>
              <a:t>Establecer enlaces con los comités ciudadanos de las diversas colonias de la ciudad con la finalidad de programar actividades de promoción, difusión y capacitación;</a:t>
            </a:r>
          </a:p>
          <a:p>
            <a:pPr marL="285750" indent="-285750" algn="just">
              <a:lnSpc>
                <a:spcPct val="150000"/>
              </a:lnSpc>
              <a:buFont typeface="+mj-lt"/>
              <a:buAutoNum type="romanUcPeriod"/>
            </a:pPr>
            <a:r>
              <a:rPr lang="es-ES" sz="1100" dirty="0" smtClean="0"/>
              <a:t>Dar seguimiento a las canalizaciones que con motivo de las denuncias recibidas durante las actividades de la Secretaría Técnica puedan resultar posibles violaciones  de los Derechos Humanos;</a:t>
            </a:r>
          </a:p>
          <a:p>
            <a:pPr marL="285750" indent="-285750" algn="just">
              <a:lnSpc>
                <a:spcPct val="150000"/>
              </a:lnSpc>
              <a:buFont typeface="+mj-lt"/>
              <a:buAutoNum type="romanUcPeriod"/>
            </a:pPr>
            <a:r>
              <a:rPr lang="es-ES" sz="1100" dirty="0" smtClean="0"/>
              <a:t>Dar asesoría jurídica en los módulos que para efecto de difusión y promoción de los derechos humanos tenga programados la Comisión de los Derechos Humanos del Estado de Coahuila;</a:t>
            </a:r>
          </a:p>
          <a:p>
            <a:pPr marL="285750" indent="-285750" algn="just">
              <a:lnSpc>
                <a:spcPct val="150000"/>
              </a:lnSpc>
              <a:buFont typeface="+mj-lt"/>
              <a:buAutoNum type="romanUcPeriod"/>
            </a:pPr>
            <a:r>
              <a:rPr lang="es-ES" sz="1100" dirty="0" smtClean="0"/>
              <a:t>Las demás que le sean encomendadas por la Presidencia, Dirección General, Visitaduría General y Secretaría Técnica;</a:t>
            </a:r>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smtClean="0"/>
              <a:t>Capacitador</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942167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318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JAVIER EDUARDO ROQUE VALDÉS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MMS03</a:t>
            </a:r>
          </a:p>
        </p:txBody>
      </p:sp>
      <p:cxnSp>
        <p:nvCxnSpPr>
          <p:cNvPr id="3" name="122 Conector recto"/>
          <p:cNvCxnSpPr/>
          <p:nvPr/>
        </p:nvCxnSpPr>
        <p:spPr>
          <a:xfrm>
            <a:off x="6372227" y="1416496"/>
            <a:ext cx="246" cy="37681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364163" y="3144838"/>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15290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353050" y="5160963"/>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948488" y="2713038"/>
            <a:ext cx="4116387"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SEGUNDA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JESÚS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1692275" y="2713038"/>
            <a:ext cx="4116388"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PRIMERA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LUIS LÓPEZ </a:t>
            </a:r>
            <a:r>
              <a:rPr lang="es-ES_tradnl" sz="1400" dirty="0" err="1" smtClean="0">
                <a:latin typeface="Calibri" pitchFamily="34" charset="0"/>
                <a:cs typeface="Arial" panose="020B0604020202020204" pitchFamily="34" charset="0"/>
              </a:rPr>
              <a:t>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MM02</a:t>
            </a:r>
          </a:p>
        </p:txBody>
      </p:sp>
      <p:sp>
        <p:nvSpPr>
          <p:cNvPr id="8" name="AutoShape 3"/>
          <p:cNvSpPr>
            <a:spLocks noChangeArrowheads="1"/>
          </p:cNvSpPr>
          <p:nvPr/>
        </p:nvSpPr>
        <p:spPr bwMode="auto">
          <a:xfrm>
            <a:off x="1692275" y="3748088"/>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ENCARGADA DE LA TERCERA </a:t>
            </a:r>
            <a:r>
              <a:rPr lang="es-ES_tradnl" sz="1400" b="1" dirty="0">
                <a:latin typeface="Calibri" pitchFamily="34" charset="0"/>
                <a:cs typeface="Arial" panose="020B0604020202020204" pitchFamily="34" charset="0"/>
                <a:hlinkClick r:id="rId3" action="ppaction://hlinksldjump"/>
              </a:rPr>
              <a:t>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BLANCA ESTHER JIMENEZ FRANCO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sp>
        <p:nvSpPr>
          <p:cNvPr id="9" name="AutoShape 3"/>
          <p:cNvSpPr>
            <a:spLocks noChangeArrowheads="1"/>
          </p:cNvSpPr>
          <p:nvPr/>
        </p:nvSpPr>
        <p:spPr bwMode="auto">
          <a:xfrm>
            <a:off x="6948488" y="3748088"/>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CUARTA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DAVID CORRALES GARCÍA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1679575" y="4754563"/>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QUINTA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CARLOS JAVIER VARGAS MENDEZ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MM02</a:t>
            </a:r>
          </a:p>
        </p:txBody>
      </p:sp>
      <p:sp>
        <p:nvSpPr>
          <p:cNvPr id="11" name="AutoShape 3"/>
          <p:cNvSpPr>
            <a:spLocks noChangeArrowheads="1"/>
          </p:cNvSpPr>
          <p:nvPr/>
        </p:nvSpPr>
        <p:spPr bwMode="auto">
          <a:xfrm>
            <a:off x="6948488" y="4754562"/>
            <a:ext cx="4116387" cy="101280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SEXTA </a:t>
            </a:r>
            <a:r>
              <a:rPr lang="es-ES_tradnl" sz="1400" b="1" dirty="0">
                <a:latin typeface="Calibri" pitchFamily="34" charset="0"/>
                <a:cs typeface="Arial" panose="020B0604020202020204" pitchFamily="34" charset="0"/>
                <a:hlinkClick r:id="rId3" action="ppaction://hlinksldjump"/>
              </a:rPr>
              <a:t>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JUAN ANTONIO VALDEZ CEPEDA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cxnSp>
        <p:nvCxnSpPr>
          <p:cNvPr id="26" name="48 Conector recto"/>
          <p:cNvCxnSpPr/>
          <p:nvPr/>
        </p:nvCxnSpPr>
        <p:spPr>
          <a:xfrm>
            <a:off x="6372225" y="2013417"/>
            <a:ext cx="24479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AutoShape 15"/>
          <p:cNvSpPr>
            <a:spLocks noChangeArrowheads="1"/>
          </p:cNvSpPr>
          <p:nvPr/>
        </p:nvSpPr>
        <p:spPr bwMode="auto">
          <a:xfrm>
            <a:off x="8677275" y="1224186"/>
            <a:ext cx="2808288" cy="1296144"/>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dirty="0">
                <a:latin typeface="Calibri" pitchFamily="34" charset="0"/>
                <a:cs typeface="+mn-cs"/>
                <a:hlinkClick r:id="rId4" action="ppaction://hlinksldjump"/>
              </a:rPr>
              <a:t>UNIDAD DE REVISIÓN Y CONTROL</a:t>
            </a:r>
            <a:endParaRPr lang="es-ES_tradnl" sz="1400" b="1" dirty="0">
              <a:latin typeface="Calibri" pitchFamily="34" charset="0"/>
              <a:cs typeface="+mn-cs"/>
            </a:endParaRPr>
          </a:p>
          <a:p>
            <a:pPr algn="ctr" defTabSz="1303759" eaLnBrk="1" fontAlgn="auto" hangingPunct="1">
              <a:spcBef>
                <a:spcPts val="0"/>
              </a:spcBef>
              <a:spcAft>
                <a:spcPts val="0"/>
              </a:spcAft>
              <a:defRPr/>
            </a:pPr>
            <a:endParaRPr lang="es-ES_tradnl" sz="1100" dirty="0" smtClean="0">
              <a:latin typeface="Calibri" pitchFamily="34" charset="0"/>
            </a:endParaRPr>
          </a:p>
          <a:p>
            <a:pPr algn="ctr" defTabSz="1303759" eaLnBrk="1" fontAlgn="auto" hangingPunct="1">
              <a:spcBef>
                <a:spcPts val="0"/>
              </a:spcBef>
              <a:spcAft>
                <a:spcPts val="0"/>
              </a:spcAft>
              <a:defRPr/>
            </a:pPr>
            <a:r>
              <a:rPr lang="es-ES_tradnl" sz="1100" dirty="0" smtClean="0">
                <a:latin typeface="Calibri" pitchFamily="34" charset="0"/>
              </a:rPr>
              <a:t>LIC. MARIA EUGENIA CANALES ALMANZA </a:t>
            </a:r>
          </a:p>
          <a:p>
            <a:pPr algn="ctr" defTabSz="1303759" eaLnBrk="1" fontAlgn="auto" hangingPunct="1">
              <a:spcBef>
                <a:spcPts val="0"/>
              </a:spcBef>
              <a:spcAft>
                <a:spcPts val="0"/>
              </a:spcAft>
              <a:defRPr/>
            </a:pPr>
            <a:r>
              <a:rPr lang="es-ES_tradnl" sz="1100" b="1" dirty="0" smtClean="0">
                <a:latin typeface="Calibri" pitchFamily="34" charset="0"/>
              </a:rPr>
              <a:t>MM06</a:t>
            </a:r>
          </a:p>
          <a:p>
            <a:pPr algn="ctr" defTabSz="1303759" eaLnBrk="1" fontAlgn="auto" hangingPunct="1">
              <a:spcBef>
                <a:spcPts val="0"/>
              </a:spcBef>
              <a:spcAft>
                <a:spcPts val="0"/>
              </a:spcAft>
              <a:defRPr/>
            </a:pPr>
            <a:r>
              <a:rPr lang="es-ES_tradnl" sz="1100" dirty="0" smtClean="0">
                <a:latin typeface="Calibri" pitchFamily="34" charset="0"/>
                <a:cs typeface="+mn-cs"/>
              </a:rPr>
              <a:t>LIC</a:t>
            </a:r>
            <a:r>
              <a:rPr lang="es-ES_tradnl" sz="1100" dirty="0">
                <a:latin typeface="Calibri" pitchFamily="34" charset="0"/>
                <a:cs typeface="+mn-cs"/>
              </a:rPr>
              <a:t>. DIANA ALONDRA GALVÁN GRANADOS</a:t>
            </a:r>
          </a:p>
          <a:p>
            <a:pPr algn="ctr" defTabSz="1303759" eaLnBrk="1" fontAlgn="auto" hangingPunct="1">
              <a:spcBef>
                <a:spcPts val="0"/>
              </a:spcBef>
              <a:spcAft>
                <a:spcPts val="0"/>
              </a:spcAft>
              <a:defRPr/>
            </a:pPr>
            <a:r>
              <a:rPr lang="es-ES_tradnl" sz="1100" b="1" dirty="0" smtClean="0">
                <a:latin typeface="Calibri" pitchFamily="34" charset="0"/>
                <a:cs typeface="+mn-cs"/>
              </a:rPr>
              <a:t>MM08</a:t>
            </a:r>
            <a:endParaRPr lang="es-ES_tradnl" sz="1100" b="1" dirty="0">
              <a:latin typeface="Calibri" pitchFamily="34" charset="0"/>
              <a:cs typeface="+mn-cs"/>
            </a:endParaRPr>
          </a:p>
        </p:txBody>
      </p:sp>
      <p:sp>
        <p:nvSpPr>
          <p:cNvPr id="19" name="Rectángulo redondeado 1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543962" y="1150952"/>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599654" y="1152178"/>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4" name="Flecha derecha 23">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7540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PRIMER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LUIS LÓPEZ </a:t>
            </a:r>
            <a:r>
              <a:rPr lang="es-MX" sz="1400" dirty="0" err="1" smtClean="0">
                <a:latin typeface="Calibri" pitchFamily="34" charset="0"/>
                <a:cs typeface="Arial" panose="020B0604020202020204" pitchFamily="34" charset="0"/>
              </a:rPr>
              <a:t>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MM02</a:t>
            </a:r>
          </a:p>
        </p:txBody>
      </p:sp>
      <p:cxnSp>
        <p:nvCxnSpPr>
          <p:cNvPr id="3" name="122 Conector recto"/>
          <p:cNvCxnSpPr/>
          <p:nvPr/>
        </p:nvCxnSpPr>
        <p:spPr>
          <a:xfrm flipH="1">
            <a:off x="6342856" y="1754758"/>
            <a:ext cx="29369" cy="15123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364163" y="3267075"/>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1463997" y="1864079"/>
            <a:ext cx="4116388" cy="79216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BLADIMIR ROSALES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1463997" y="4188320"/>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MARCO ANTONIO ALEMÁN OROZCO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AD02</a:t>
            </a:r>
            <a:endParaRPr lang="es-MX" sz="1400" b="1" dirty="0">
              <a:latin typeface="Calibri" pitchFamily="34" charset="0"/>
              <a:cs typeface="Arial" panose="020B0604020202020204" pitchFamily="34" charset="0"/>
            </a:endParaRPr>
          </a:p>
        </p:txBody>
      </p:sp>
      <p:cxnSp>
        <p:nvCxnSpPr>
          <p:cNvPr id="23" name="48 Conector recto"/>
          <p:cNvCxnSpPr/>
          <p:nvPr/>
        </p:nvCxnSpPr>
        <p:spPr>
          <a:xfrm>
            <a:off x="5580385" y="2258219"/>
            <a:ext cx="1812603"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AutoShape 3"/>
          <p:cNvSpPr>
            <a:spLocks noChangeArrowheads="1"/>
          </p:cNvSpPr>
          <p:nvPr/>
        </p:nvSpPr>
        <p:spPr bwMode="auto">
          <a:xfrm>
            <a:off x="7008813" y="1825625"/>
            <a:ext cx="4116387" cy="8651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MARIA DE LOURDES HERNÁNDEZ HERNÁNDEZ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17" name="Rectángulo redondeado 16">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7757140" y="584315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7812832" y="5844381"/>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5940177" y="605231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20" name="AutoShape 3"/>
          <p:cNvSpPr>
            <a:spLocks noChangeArrowheads="1"/>
          </p:cNvSpPr>
          <p:nvPr/>
        </p:nvSpPr>
        <p:spPr bwMode="auto">
          <a:xfrm>
            <a:off x="6997297" y="292159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CLAUDIA YUVISELA FACUNDO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14" name="AutoShape 3"/>
          <p:cNvSpPr>
            <a:spLocks noChangeArrowheads="1"/>
          </p:cNvSpPr>
          <p:nvPr/>
        </p:nvSpPr>
        <p:spPr bwMode="auto">
          <a:xfrm>
            <a:off x="1463997" y="289108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CELINA VIRIDIANA ALMANZA DE LA ROSA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cxnSp>
        <p:nvCxnSpPr>
          <p:cNvPr id="16" name="122 Conector recto"/>
          <p:cNvCxnSpPr/>
          <p:nvPr/>
        </p:nvCxnSpPr>
        <p:spPr>
          <a:xfrm flipH="1">
            <a:off x="6308999" y="3252505"/>
            <a:ext cx="29369" cy="15123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Conector recto 4"/>
          <p:cNvCxnSpPr/>
          <p:nvPr/>
        </p:nvCxnSpPr>
        <p:spPr>
          <a:xfrm flipH="1">
            <a:off x="5580385" y="4764822"/>
            <a:ext cx="72861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48 Conector recto"/>
          <p:cNvCxnSpPr/>
          <p:nvPr/>
        </p:nvCxnSpPr>
        <p:spPr>
          <a:xfrm>
            <a:off x="5292725" y="2260607"/>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48 Conector recto"/>
          <p:cNvCxnSpPr/>
          <p:nvPr/>
        </p:nvCxnSpPr>
        <p:spPr>
          <a:xfrm flipV="1">
            <a:off x="5505450" y="5256634"/>
            <a:ext cx="867023" cy="28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ector recto 11"/>
          <p:cNvCxnSpPr/>
          <p:nvPr/>
        </p:nvCxnSpPr>
        <p:spPr>
          <a:xfrm flipH="1">
            <a:off x="5148337" y="6264746"/>
            <a:ext cx="1220716" cy="0"/>
          </a:xfrm>
          <a:prstGeom prst="line">
            <a:avLst/>
          </a:prstGeom>
        </p:spPr>
        <p:style>
          <a:lnRef idx="1">
            <a:schemeClr val="dk1"/>
          </a:lnRef>
          <a:fillRef idx="0">
            <a:schemeClr val="dk1"/>
          </a:fillRef>
          <a:effectRef idx="0">
            <a:schemeClr val="dk1"/>
          </a:effectRef>
          <a:fontRef idx="minor">
            <a:schemeClr val="tx1"/>
          </a:fontRef>
        </p:style>
      </p:cxnSp>
      <p:cxnSp>
        <p:nvCxnSpPr>
          <p:cNvPr id="3" name="122 Conector recto"/>
          <p:cNvCxnSpPr/>
          <p:nvPr/>
        </p:nvCxnSpPr>
        <p:spPr>
          <a:xfrm rot="5400000">
            <a:off x="4227499" y="3125692"/>
            <a:ext cx="4286280"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651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SEGUNDO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JESÚS ALBERTO RODRÍGUEZ CANTÚ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cxnSp>
        <p:nvCxnSpPr>
          <p:cNvPr id="15" name="48 Conector recto"/>
          <p:cNvCxnSpPr/>
          <p:nvPr/>
        </p:nvCxnSpPr>
        <p:spPr>
          <a:xfrm>
            <a:off x="5364163" y="3268669"/>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33052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1692275" y="2863857"/>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MANUEL ISAAC LÓPEZ SOTO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MM06</a:t>
            </a:r>
          </a:p>
        </p:txBody>
      </p:sp>
      <p:sp>
        <p:nvSpPr>
          <p:cNvPr id="8" name="AutoShape 3"/>
          <p:cNvSpPr>
            <a:spLocks noChangeArrowheads="1"/>
          </p:cNvSpPr>
          <p:nvPr/>
        </p:nvSpPr>
        <p:spPr bwMode="auto">
          <a:xfrm>
            <a:off x="7020545" y="1827733"/>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REYNA </a:t>
            </a:r>
            <a:r>
              <a:rPr lang="es-ES_tradnl" sz="1400" dirty="0">
                <a:latin typeface="Calibri" pitchFamily="34" charset="0"/>
                <a:cs typeface="Arial" panose="020B0604020202020204" pitchFamily="34" charset="0"/>
              </a:rPr>
              <a:t>JENIFER BRETADO SICAIROS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9" name="AutoShape 3"/>
          <p:cNvSpPr>
            <a:spLocks noChangeArrowheads="1"/>
          </p:cNvSpPr>
          <p:nvPr/>
        </p:nvSpPr>
        <p:spPr bwMode="auto">
          <a:xfrm>
            <a:off x="1679575" y="4896594"/>
            <a:ext cx="4119559" cy="160151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ES_tradnl" sz="9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SECRETARIA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MARTHA ALICIA RUIZ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AD02</a:t>
            </a:r>
          </a:p>
          <a:p>
            <a:pPr algn="ctr" defTabSz="1303759" eaLnBrk="1" fontAlgn="auto" hangingPunct="1">
              <a:spcBef>
                <a:spcPts val="0"/>
              </a:spcBef>
              <a:spcAft>
                <a:spcPts val="0"/>
              </a:spcAft>
              <a:defRPr/>
            </a:pP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MONTSERRAT MÉNDEZ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AD03</a:t>
            </a: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p:txBody>
      </p:sp>
      <p:sp>
        <p:nvSpPr>
          <p:cNvPr id="18" name="AutoShape 3"/>
          <p:cNvSpPr>
            <a:spLocks noChangeArrowheads="1"/>
          </p:cNvSpPr>
          <p:nvPr/>
        </p:nvSpPr>
        <p:spPr bwMode="auto">
          <a:xfrm>
            <a:off x="1679575" y="185579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GLORIA GARZA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MM06</a:t>
            </a:r>
          </a:p>
        </p:txBody>
      </p:sp>
      <p:sp>
        <p:nvSpPr>
          <p:cNvPr id="20" name="AutoShape 3"/>
          <p:cNvSpPr>
            <a:spLocks noChangeArrowheads="1"/>
          </p:cNvSpPr>
          <p:nvPr/>
        </p:nvSpPr>
        <p:spPr bwMode="auto">
          <a:xfrm>
            <a:off x="1695908" y="3888482"/>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RAYMUNDO LIRA MORENO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22" name="AutoShape 3"/>
          <p:cNvSpPr>
            <a:spLocks noChangeArrowheads="1"/>
          </p:cNvSpPr>
          <p:nvPr/>
        </p:nvSpPr>
        <p:spPr bwMode="auto">
          <a:xfrm>
            <a:off x="7020545" y="4838327"/>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RAQUEL HERNÁNDEZ PÉREZ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TE01</a:t>
            </a:r>
            <a:endParaRPr lang="es-MX" sz="1400" b="1" dirty="0">
              <a:latin typeface="Calibri" pitchFamily="34" charset="0"/>
              <a:cs typeface="Arial" panose="020B0604020202020204" pitchFamily="34" charset="0"/>
            </a:endParaRPr>
          </a:p>
        </p:txBody>
      </p:sp>
      <p:cxnSp>
        <p:nvCxnSpPr>
          <p:cNvPr id="6" name="Conector recto 5"/>
          <p:cNvCxnSpPr/>
          <p:nvPr/>
        </p:nvCxnSpPr>
        <p:spPr>
          <a:xfrm>
            <a:off x="6369053" y="5284794"/>
            <a:ext cx="0" cy="979952"/>
          </a:xfrm>
          <a:prstGeom prst="line">
            <a:avLst/>
          </a:prstGeom>
        </p:spPr>
        <p:style>
          <a:lnRef idx="1">
            <a:schemeClr val="dk1"/>
          </a:lnRef>
          <a:fillRef idx="0">
            <a:schemeClr val="dk1"/>
          </a:fillRef>
          <a:effectRef idx="0">
            <a:schemeClr val="dk1"/>
          </a:effectRef>
          <a:fontRef idx="minor">
            <a:schemeClr val="tx1"/>
          </a:fontRef>
        </p:style>
      </p:cxnSp>
      <p:sp>
        <p:nvSpPr>
          <p:cNvPr id="26" name="Rectángulo redondeado 25">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9" name="Rectángulo redondeado 28"/>
          <p:cNvSpPr/>
          <p:nvPr/>
        </p:nvSpPr>
        <p:spPr>
          <a:xfrm>
            <a:off x="7900957"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30" name="CuadroTexto 29"/>
          <p:cNvSpPr txBox="1"/>
          <p:nvPr/>
        </p:nvSpPr>
        <p:spPr>
          <a:xfrm>
            <a:off x="7956649" y="6048722"/>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32" name="Flecha derecha 31">
            <a:hlinkClick r:id="" action="ppaction://hlinkshowjump?jump=nextslide"/>
          </p:cNvPr>
          <p:cNvSpPr/>
          <p:nvPr/>
        </p:nvSpPr>
        <p:spPr>
          <a:xfrm>
            <a:off x="5937005" y="6541474"/>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25" name="AutoShape 3"/>
          <p:cNvSpPr>
            <a:spLocks noChangeArrowheads="1"/>
          </p:cNvSpPr>
          <p:nvPr/>
        </p:nvSpPr>
        <p:spPr bwMode="auto">
          <a:xfrm>
            <a:off x="7020545" y="2880370"/>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8"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SALMA ALEGRIA PEREZ ACERO</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24" name="AutoShape 3"/>
          <p:cNvSpPr>
            <a:spLocks noChangeArrowheads="1"/>
          </p:cNvSpPr>
          <p:nvPr/>
        </p:nvSpPr>
        <p:spPr bwMode="auto">
          <a:xfrm>
            <a:off x="7045633" y="3893815"/>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8"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SALMA CAROLINA MARTÍNEZ SÁNCHEZ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cxnSp>
        <p:nvCxnSpPr>
          <p:cNvPr id="27" name="48 Conector recto"/>
          <p:cNvCxnSpPr>
            <a:endCxn id="22" idx="1"/>
          </p:cNvCxnSpPr>
          <p:nvPr/>
        </p:nvCxnSpPr>
        <p:spPr>
          <a:xfrm flipV="1">
            <a:off x="6328231" y="5256634"/>
            <a:ext cx="692314" cy="74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endCxn id="19" idx="0"/>
          </p:cNvCxnSpPr>
          <p:nvPr/>
        </p:nvCxnSpPr>
        <p:spPr>
          <a:xfrm flipH="1">
            <a:off x="6369053" y="1600186"/>
            <a:ext cx="3174" cy="34305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6146809" y="3899649"/>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636905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7381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ENCARGADA DE LA TERCER VISITADURÍA </a:t>
            </a:r>
            <a:r>
              <a:rPr lang="es-ES_tradnl" sz="1400" b="1" dirty="0">
                <a:latin typeface="Calibri" pitchFamily="34" charset="0"/>
                <a:cs typeface="Arial" panose="020B0604020202020204" pitchFamily="34" charset="0"/>
                <a:hlinkClick r:id="rId2" action="ppaction://hlinksldjump"/>
              </a:rPr>
              <a:t>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BLANCA ESTHER JIMENEZ FRANCO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a:t>
            </a:r>
            <a:r>
              <a:rPr lang="es-MX" sz="1400" b="1" dirty="0">
                <a:latin typeface="Calibri" pitchFamily="34" charset="0"/>
                <a:cs typeface="Arial" panose="020B0604020202020204" pitchFamily="34" charset="0"/>
              </a:rPr>
              <a:t>2</a:t>
            </a:r>
            <a:endParaRPr lang="es-MX" sz="1400" b="1" dirty="0" smtClean="0">
              <a:latin typeface="Calibri" pitchFamily="34" charset="0"/>
              <a:cs typeface="Arial" panose="020B0604020202020204" pitchFamily="34" charset="0"/>
            </a:endParaRPr>
          </a:p>
        </p:txBody>
      </p:sp>
      <p:cxnSp>
        <p:nvCxnSpPr>
          <p:cNvPr id="15" name="48 Conector recto"/>
          <p:cNvCxnSpPr/>
          <p:nvPr/>
        </p:nvCxnSpPr>
        <p:spPr>
          <a:xfrm>
            <a:off x="536416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87262" y="24071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IVONNE MARTINEZ CASTAÑEDA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1657318" y="343730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PATRICIA PÉREZ CASAS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cxnSp>
        <p:nvCxnSpPr>
          <p:cNvPr id="28" name="48 Conector recto"/>
          <p:cNvCxnSpPr/>
          <p:nvPr/>
        </p:nvCxnSpPr>
        <p:spPr>
          <a:xfrm flipV="1">
            <a:off x="5773706" y="3898900"/>
            <a:ext cx="598519" cy="19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6967573" y="34766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INTENDENCIA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SOCORRO MARICELA GUEVARA TREVIÑO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20" name="Rectángulo redondeado 19">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7" name="AutoShape 3"/>
          <p:cNvSpPr>
            <a:spLocks noChangeArrowheads="1"/>
          </p:cNvSpPr>
          <p:nvPr/>
        </p:nvSpPr>
        <p:spPr bwMode="auto">
          <a:xfrm>
            <a:off x="6967572" y="234553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TERECITA SERVIN BARRIENTOS </a:t>
            </a:r>
            <a:endParaRPr lang="es-MX" sz="1400"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19" name="AutoShape 3"/>
          <p:cNvSpPr>
            <a:spLocks noChangeArrowheads="1"/>
          </p:cNvSpPr>
          <p:nvPr/>
        </p:nvSpPr>
        <p:spPr bwMode="auto">
          <a:xfrm>
            <a:off x="4310859" y="5030745"/>
            <a:ext cx="4116388" cy="80195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NOTIFICADOR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OSCAR URIEL GARCÍA ANDRADE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683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CUARTO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LIC. DAVID CORRALES GARCÍA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cxnSp>
        <p:nvCxnSpPr>
          <p:cNvPr id="3" name="122 Conector recto"/>
          <p:cNvCxnSpPr/>
          <p:nvPr/>
        </p:nvCxnSpPr>
        <p:spPr>
          <a:xfrm flipH="1">
            <a:off x="6342856" y="1597025"/>
            <a:ext cx="29369" cy="272891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507039" y="2820988"/>
            <a:ext cx="1576394" cy="300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48 Conector recto"/>
          <p:cNvCxnSpPr/>
          <p:nvPr/>
        </p:nvCxnSpPr>
        <p:spPr>
          <a:xfrm>
            <a:off x="5292725" y="432594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2326492"/>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ÁNGEL SAN MIGUEL GARZA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7" name="AutoShape 3"/>
          <p:cNvSpPr>
            <a:spLocks noChangeArrowheads="1"/>
          </p:cNvSpPr>
          <p:nvPr/>
        </p:nvSpPr>
        <p:spPr bwMode="auto">
          <a:xfrm>
            <a:off x="1619945" y="3960942"/>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MARICELA LÓPEZ GALVÁN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13" name="AutoShape 3"/>
          <p:cNvSpPr>
            <a:spLocks noChangeArrowheads="1"/>
          </p:cNvSpPr>
          <p:nvPr/>
        </p:nvSpPr>
        <p:spPr bwMode="auto">
          <a:xfrm>
            <a:off x="6920547" y="3960942"/>
            <a:ext cx="4116387"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LUZ MARÍA GONZÁLEZ DE LA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TE01</a:t>
            </a:r>
            <a:endParaRPr lang="es-MX" sz="1400" b="1" dirty="0">
              <a:latin typeface="Calibri" pitchFamily="34" charset="0"/>
              <a:cs typeface="Arial" panose="020B0604020202020204" pitchFamily="34" charset="0"/>
            </a:endParaRPr>
          </a:p>
        </p:txBody>
      </p:sp>
      <p:sp>
        <p:nvSpPr>
          <p:cNvPr id="12" name="Rectángulo redondeado 11">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4" name="Rectángulo redondeado 13"/>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6" name="CuadroTexto 15"/>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9" name="Flecha derecha 18">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QUINTO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CARLOS JAVIER VARGAS MENDEZ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MM02</a:t>
            </a:r>
          </a:p>
        </p:txBody>
      </p:sp>
      <p:cxnSp>
        <p:nvCxnSpPr>
          <p:cNvPr id="3" name="122 Conector recto"/>
          <p:cNvCxnSpPr>
            <a:endCxn id="8" idx="0"/>
          </p:cNvCxnSpPr>
          <p:nvPr/>
        </p:nvCxnSpPr>
        <p:spPr>
          <a:xfrm flipH="1">
            <a:off x="6342435" y="1728788"/>
            <a:ext cx="29790" cy="27357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583235" y="3455988"/>
            <a:ext cx="1643074"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19250" y="302418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LILIANA URRUTIA REYES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6" name="AutoShape 3"/>
          <p:cNvSpPr>
            <a:spLocks noChangeArrowheads="1"/>
          </p:cNvSpPr>
          <p:nvPr/>
        </p:nvSpPr>
        <p:spPr bwMode="auto">
          <a:xfrm>
            <a:off x="7039011" y="30289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SOFIA MUÑ0Z MENDOZA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8" name="AutoShape 3"/>
          <p:cNvSpPr>
            <a:spLocks noChangeArrowheads="1"/>
          </p:cNvSpPr>
          <p:nvPr/>
        </p:nvSpPr>
        <p:spPr bwMode="auto">
          <a:xfrm>
            <a:off x="4284241" y="44645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RICARDO EMMANUEL COLUNGA HERNANDEZ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9" name="Rectángulo redondeado 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2771</TotalTime>
  <Words>6295</Words>
  <Application>Microsoft Office PowerPoint</Application>
  <PresentationFormat>Personalizado</PresentationFormat>
  <Paragraphs>502</Paragraphs>
  <Slides>34</Slides>
  <Notes>0</Notes>
  <HiddenSlides>20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34</vt:i4>
      </vt:variant>
    </vt:vector>
  </HeadingPairs>
  <TitlesOfParts>
    <vt:vector size="38" baseType="lpstr">
      <vt:lpstr>Arial</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Cadmiva2</cp:lastModifiedBy>
  <cp:revision>275</cp:revision>
  <cp:lastPrinted>2016-08-17T13:16:00Z</cp:lastPrinted>
  <dcterms:created xsi:type="dcterms:W3CDTF">2015-01-08T17:52:13Z</dcterms:created>
  <dcterms:modified xsi:type="dcterms:W3CDTF">2018-11-06T22:23:36Z</dcterms:modified>
</cp:coreProperties>
</file>