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handoutMasterIdLst>
    <p:handoutMasterId r:id="rId14"/>
  </p:handoutMasterIdLst>
  <p:sldIdLst>
    <p:sldId id="264" r:id="rId2"/>
    <p:sldId id="266" r:id="rId3"/>
    <p:sldId id="269" r:id="rId4"/>
    <p:sldId id="270" r:id="rId5"/>
    <p:sldId id="274" r:id="rId6"/>
    <p:sldId id="275" r:id="rId7"/>
    <p:sldId id="276" r:id="rId8"/>
    <p:sldId id="279" r:id="rId9"/>
    <p:sldId id="277" r:id="rId10"/>
    <p:sldId id="284" r:id="rId11"/>
    <p:sldId id="283" r:id="rId12"/>
  </p:sldIdLst>
  <p:sldSz cx="9144000" cy="6858000" type="screen4x3"/>
  <p:notesSz cx="9928225" cy="67976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CC"/>
    <a:srgbClr val="876947"/>
    <a:srgbClr val="0066CC"/>
    <a:srgbClr val="000000"/>
    <a:srgbClr val="3399FF"/>
    <a:srgbClr val="9BBB59"/>
    <a:srgbClr val="DCE6F2"/>
    <a:srgbClr val="BC4744"/>
    <a:srgbClr val="FD7D6F"/>
    <a:srgbClr val="C1150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9821" autoAdjust="0"/>
  </p:normalViewPr>
  <p:slideViewPr>
    <p:cSldViewPr>
      <p:cViewPr>
        <p:scale>
          <a:sx n="80" d="100"/>
          <a:sy n="80" d="100"/>
        </p:scale>
        <p:origin x="-10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E9E3A-D80D-429D-B3BB-66F64AF57BBB}" type="datetimeFigureOut">
              <a:rPr lang="es-MX" smtClean="0"/>
              <a:t>07/02/2019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FFA38-33C9-4D09-866E-D84EE61717E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8B0B8-E0A9-4EFA-A5B2-30407FFB09D9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5552C-DBAD-4CB6-848A-DBC50800A86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477406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2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794"/>
          <a:stretch/>
        </p:blipFill>
        <p:spPr bwMode="auto">
          <a:xfrm>
            <a:off x="27591" y="0"/>
            <a:ext cx="2834736" cy="77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97843"/>
            <a:ext cx="1421641" cy="576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 userDrawn="1"/>
        </p:nvSpPr>
        <p:spPr>
          <a:xfrm>
            <a:off x="-10711" y="6525505"/>
            <a:ext cx="2918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Presupuesto Ciudadano 2019</a:t>
            </a:r>
            <a:endParaRPr lang="es-MX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itchFamily="18" charset="0"/>
            </a:endParaRPr>
          </a:p>
        </p:txBody>
      </p:sp>
      <p:sp>
        <p:nvSpPr>
          <p:cNvPr id="5" name="4 CuadroTexto"/>
          <p:cNvSpPr txBox="1"/>
          <p:nvPr userDrawn="1"/>
        </p:nvSpPr>
        <p:spPr>
          <a:xfrm>
            <a:off x="7092280" y="-50182"/>
            <a:ext cx="20100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1200" b="1" dirty="0" smtClean="0">
                <a:effectLst/>
                <a:latin typeface="Goudy Old Style" pitchFamily="18" charset="0"/>
              </a:rPr>
              <a:t>Presupuesto Ciudadano 2019</a:t>
            </a:r>
            <a:endParaRPr lang="es-MX" sz="1200" b="1" dirty="0">
              <a:effectLst/>
              <a:latin typeface="Goudy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348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30C8FBE-10D4-414E-8F4A-442708041658}" type="datetimeFigureOut">
              <a:rPr lang="es-MX" smtClean="0"/>
              <a:pPr/>
              <a:t>07/02/2019</a:t>
            </a:fld>
            <a:endParaRPr lang="es-MX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D362870-09E7-474E-82E7-31006091CA7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649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323529" y="1997968"/>
            <a:ext cx="8496943" cy="1215008"/>
            <a:chOff x="323529" y="3294112"/>
            <a:chExt cx="8208911" cy="1215008"/>
          </a:xfrm>
        </p:grpSpPr>
        <p:cxnSp>
          <p:nvCxnSpPr>
            <p:cNvPr id="7" name="Straight Connector 17"/>
            <p:cNvCxnSpPr/>
            <p:nvPr/>
          </p:nvCxnSpPr>
          <p:spPr>
            <a:xfrm>
              <a:off x="323529" y="4509120"/>
              <a:ext cx="8208911" cy="0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6"/>
            <p:cNvCxnSpPr/>
            <p:nvPr/>
          </p:nvCxnSpPr>
          <p:spPr>
            <a:xfrm>
              <a:off x="8532440" y="3294112"/>
              <a:ext cx="0" cy="1215008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20"/>
            <p:cNvCxnSpPr/>
            <p:nvPr/>
          </p:nvCxnSpPr>
          <p:spPr>
            <a:xfrm>
              <a:off x="323529" y="3294112"/>
              <a:ext cx="0" cy="1215008"/>
            </a:xfrm>
            <a:prstGeom prst="line">
              <a:avLst/>
            </a:prstGeom>
            <a:ln w="38100"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2 Rectángulo"/>
          <p:cNvSpPr/>
          <p:nvPr/>
        </p:nvSpPr>
        <p:spPr>
          <a:xfrm>
            <a:off x="467545" y="980728"/>
            <a:ext cx="84969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7200" b="1" spc="100" dirty="0" smtClean="0">
                <a:ln w="24500" cmpd="dbl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ndara" pitchFamily="34" charset="0"/>
              </a:rPr>
              <a:t>Presupuesto </a:t>
            </a:r>
          </a:p>
          <a:p>
            <a:pPr algn="ctr"/>
            <a:r>
              <a:rPr lang="es-MX" sz="5400" b="1" dirty="0" smtClean="0">
                <a:ln w="24500" cmpd="dbl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ndara" pitchFamily="34" charset="0"/>
              </a:rPr>
              <a:t>Ciudadano  2019</a:t>
            </a:r>
            <a:endParaRPr lang="es-MX" sz="5400" b="1" dirty="0">
              <a:ln w="24500" cmpd="dbl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1" name="1 Imagen" descr="cdhec-ngo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3808" y="3356992"/>
            <a:ext cx="3456384" cy="248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235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Freeform 41"/>
          <p:cNvSpPr/>
          <p:nvPr/>
        </p:nvSpPr>
        <p:spPr>
          <a:xfrm>
            <a:off x="2092241" y="4173699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dirty="0" smtClean="0"/>
              <a:t>0</a:t>
            </a:r>
            <a:r>
              <a:rPr lang="es-MX" kern="1200" dirty="0" smtClean="0"/>
              <a:t>.00</a:t>
            </a:r>
            <a:endParaRPr lang="es-MX" kern="1200" dirty="0"/>
          </a:p>
        </p:txBody>
      </p:sp>
      <p:sp>
        <p:nvSpPr>
          <p:cNvPr id="203" name="Freeform 41"/>
          <p:cNvSpPr/>
          <p:nvPr/>
        </p:nvSpPr>
        <p:spPr>
          <a:xfrm>
            <a:off x="2079991" y="5589240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dirty="0" smtClean="0"/>
              <a:t>0</a:t>
            </a:r>
            <a:r>
              <a:rPr lang="es-MX" kern="1200" dirty="0" smtClean="0"/>
              <a:t>.00</a:t>
            </a:r>
            <a:endParaRPr lang="es-MX" kern="1200" dirty="0"/>
          </a:p>
        </p:txBody>
      </p:sp>
      <p:sp>
        <p:nvSpPr>
          <p:cNvPr id="202" name="Freeform 41"/>
          <p:cNvSpPr/>
          <p:nvPr/>
        </p:nvSpPr>
        <p:spPr>
          <a:xfrm>
            <a:off x="2065385" y="5119876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kern="1200" dirty="0" smtClean="0"/>
              <a:t>0.00</a:t>
            </a:r>
            <a:endParaRPr lang="es-MX" kern="1200" dirty="0"/>
          </a:p>
        </p:txBody>
      </p:sp>
      <p:sp>
        <p:nvSpPr>
          <p:cNvPr id="199" name="Freeform 41"/>
          <p:cNvSpPr/>
          <p:nvPr/>
        </p:nvSpPr>
        <p:spPr>
          <a:xfrm>
            <a:off x="2112437" y="3720808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dirty="0" smtClean="0"/>
              <a:t>2</a:t>
            </a:r>
            <a:r>
              <a:rPr lang="es-MX" kern="1200" dirty="0" smtClean="0"/>
              <a:t>,211,935.00</a:t>
            </a:r>
            <a:endParaRPr lang="es-MX" kern="1200" dirty="0"/>
          </a:p>
        </p:txBody>
      </p:sp>
      <p:sp>
        <p:nvSpPr>
          <p:cNvPr id="198" name="Freeform 41"/>
          <p:cNvSpPr/>
          <p:nvPr/>
        </p:nvSpPr>
        <p:spPr>
          <a:xfrm>
            <a:off x="2123728" y="3208440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kern="1200" dirty="0" smtClean="0"/>
              <a:t>0.00</a:t>
            </a:r>
            <a:endParaRPr lang="es-MX" kern="1200" dirty="0"/>
          </a:p>
        </p:txBody>
      </p:sp>
      <p:sp>
        <p:nvSpPr>
          <p:cNvPr id="197" name="Freeform 41"/>
          <p:cNvSpPr/>
          <p:nvPr/>
        </p:nvSpPr>
        <p:spPr>
          <a:xfrm>
            <a:off x="2123728" y="2729250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dirty="0" smtClean="0"/>
              <a:t>7</a:t>
            </a:r>
            <a:r>
              <a:rPr lang="es-MX" kern="1200" dirty="0" smtClean="0"/>
              <a:t>,712,070.00</a:t>
            </a:r>
            <a:endParaRPr lang="es-MX" kern="1200" dirty="0"/>
          </a:p>
        </p:txBody>
      </p:sp>
      <p:sp>
        <p:nvSpPr>
          <p:cNvPr id="196" name="Freeform 41"/>
          <p:cNvSpPr/>
          <p:nvPr/>
        </p:nvSpPr>
        <p:spPr>
          <a:xfrm>
            <a:off x="2126257" y="2287507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kern="1200" dirty="0" smtClean="0"/>
              <a:t>1,633,646.00</a:t>
            </a:r>
            <a:endParaRPr lang="es-MX" kern="1200" dirty="0"/>
          </a:p>
        </p:txBody>
      </p:sp>
      <p:sp>
        <p:nvSpPr>
          <p:cNvPr id="195" name="Freeform 41"/>
          <p:cNvSpPr/>
          <p:nvPr/>
        </p:nvSpPr>
        <p:spPr>
          <a:xfrm>
            <a:off x="2146149" y="1844824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dirty="0" smtClean="0"/>
              <a:t>26</a:t>
            </a:r>
            <a:r>
              <a:rPr lang="es-MX" kern="1200" dirty="0" smtClean="0"/>
              <a:t>,954,100.00</a:t>
            </a:r>
            <a:endParaRPr lang="es-MX" kern="1200" dirty="0"/>
          </a:p>
        </p:txBody>
      </p:sp>
      <p:sp>
        <p:nvSpPr>
          <p:cNvPr id="90" name="Rectángulo 1"/>
          <p:cNvSpPr/>
          <p:nvPr/>
        </p:nvSpPr>
        <p:spPr>
          <a:xfrm>
            <a:off x="2123727" y="3697287"/>
            <a:ext cx="4032449" cy="30777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spAutoFit/>
          </a:bodyPr>
          <a:lstStyle/>
          <a:p>
            <a:pPr lvl="0"/>
            <a:r>
              <a:rPr lang="es-MX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Bienes, Muebles, Inmuebles e Intangibles</a:t>
            </a:r>
            <a:endParaRPr lang="es-MX" sz="14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100" name="Rectángulo 1"/>
          <p:cNvSpPr/>
          <p:nvPr/>
        </p:nvSpPr>
        <p:spPr>
          <a:xfrm>
            <a:off x="2092994" y="5085184"/>
            <a:ext cx="4063183" cy="3308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5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Participaciones y Aportaciones</a:t>
            </a:r>
          </a:p>
        </p:txBody>
      </p:sp>
      <p:sp>
        <p:nvSpPr>
          <p:cNvPr id="81" name="Rectángulo 1"/>
          <p:cNvSpPr/>
          <p:nvPr/>
        </p:nvSpPr>
        <p:spPr>
          <a:xfrm>
            <a:off x="2134746" y="2675650"/>
            <a:ext cx="4021430" cy="338554"/>
          </a:xfrm>
          <a:prstGeom prst="rect">
            <a:avLst/>
          </a:prstGeom>
          <a:solidFill>
            <a:schemeClr val="bg1"/>
          </a:solidFill>
        </p:spPr>
        <p:txBody>
          <a:bodyPr wrap="square" anchor="b">
            <a:spAutoFit/>
          </a:bodyPr>
          <a:lstStyle/>
          <a:p>
            <a:pPr lvl="0"/>
            <a:r>
              <a:rPr lang="es-MX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Servicios Generales</a:t>
            </a:r>
            <a:endParaRPr lang="es-MX" sz="16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88" name="Rectángulo 1"/>
          <p:cNvSpPr/>
          <p:nvPr/>
        </p:nvSpPr>
        <p:spPr>
          <a:xfrm>
            <a:off x="2123729" y="3212976"/>
            <a:ext cx="4032448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Transferencias, Asignaciones, Subsidios y Otras Ayudas</a:t>
            </a:r>
            <a:endParaRPr lang="es-MX" sz="14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115" name="Rectángulo 1"/>
          <p:cNvSpPr/>
          <p:nvPr/>
        </p:nvSpPr>
        <p:spPr>
          <a:xfrm>
            <a:off x="2141169" y="2222116"/>
            <a:ext cx="4015007" cy="338554"/>
          </a:xfrm>
          <a:prstGeom prst="rect">
            <a:avLst/>
          </a:prstGeom>
          <a:solidFill>
            <a:schemeClr val="bg1"/>
          </a:solidFill>
        </p:spPr>
        <p:txBody>
          <a:bodyPr wrap="square" anchor="b">
            <a:spAutoFit/>
          </a:bodyPr>
          <a:lstStyle/>
          <a:p>
            <a:pPr lvl="0"/>
            <a:r>
              <a:rPr lang="es-MX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Materiales y Suministros</a:t>
            </a:r>
            <a:endParaRPr lang="es-MX" sz="16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122" name="Rectángulo 1"/>
          <p:cNvSpPr/>
          <p:nvPr/>
        </p:nvSpPr>
        <p:spPr>
          <a:xfrm>
            <a:off x="2146148" y="1825080"/>
            <a:ext cx="4010028" cy="30777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Servicios Personales</a:t>
            </a:r>
            <a:endParaRPr lang="es-MX" sz="16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92" name="Rectángulo 1"/>
          <p:cNvSpPr/>
          <p:nvPr/>
        </p:nvSpPr>
        <p:spPr>
          <a:xfrm>
            <a:off x="2126256" y="4124436"/>
            <a:ext cx="4029919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Inversión Pública</a:t>
            </a:r>
          </a:p>
        </p:txBody>
      </p:sp>
      <p:sp>
        <p:nvSpPr>
          <p:cNvPr id="103" name="Rectángulo 1"/>
          <p:cNvSpPr/>
          <p:nvPr/>
        </p:nvSpPr>
        <p:spPr>
          <a:xfrm>
            <a:off x="2123838" y="5517232"/>
            <a:ext cx="4032339" cy="3385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Deuda Pública</a:t>
            </a:r>
            <a:endParaRPr lang="es-MX" sz="16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68" name="Freeform 81"/>
          <p:cNvSpPr/>
          <p:nvPr/>
        </p:nvSpPr>
        <p:spPr>
          <a:xfrm>
            <a:off x="8314456" y="944744"/>
            <a:ext cx="705743" cy="180000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57150" lvl="1" indent="-57150" algn="ct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MX" sz="1100" b="1" kern="1200" dirty="0">
              <a:solidFill>
                <a:schemeClr val="bg1"/>
              </a:solidFill>
            </a:endParaRPr>
          </a:p>
          <a:p>
            <a:pPr marL="0" lvl="1" algn="ct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sz="1100" b="1" kern="1200" dirty="0" smtClean="0">
                <a:solidFill>
                  <a:schemeClr val="bg1"/>
                </a:solidFill>
              </a:rPr>
              <a:t>  Pesos</a:t>
            </a:r>
            <a:endParaRPr lang="es-MX" sz="1100" b="1" kern="1200" dirty="0">
              <a:solidFill>
                <a:schemeClr val="bg1"/>
              </a:solidFill>
            </a:endParaRPr>
          </a:p>
        </p:txBody>
      </p:sp>
      <p:sp>
        <p:nvSpPr>
          <p:cNvPr id="69" name="Oval 73"/>
          <p:cNvSpPr/>
          <p:nvPr/>
        </p:nvSpPr>
        <p:spPr>
          <a:xfrm>
            <a:off x="8378828" y="976531"/>
            <a:ext cx="87385" cy="820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sp>
      <p:sp>
        <p:nvSpPr>
          <p:cNvPr id="70" name="Rectangle 23"/>
          <p:cNvSpPr/>
          <p:nvPr/>
        </p:nvSpPr>
        <p:spPr>
          <a:xfrm>
            <a:off x="4189994" y="248292"/>
            <a:ext cx="4816439" cy="588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1" name="Rectangle 24"/>
          <p:cNvSpPr/>
          <p:nvPr/>
        </p:nvSpPr>
        <p:spPr>
          <a:xfrm>
            <a:off x="4197514" y="542501"/>
            <a:ext cx="4805654" cy="29421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3" name="Rectangle 25"/>
          <p:cNvSpPr/>
          <p:nvPr/>
        </p:nvSpPr>
        <p:spPr>
          <a:xfrm>
            <a:off x="4317130" y="200268"/>
            <a:ext cx="4436439" cy="48933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¿Cómo está distribuido el presupuesto?</a:t>
            </a:r>
            <a:endParaRPr lang="es-MX" sz="2000" b="1" dirty="0">
              <a:solidFill>
                <a:schemeClr val="bg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-4690455" y="1934095"/>
            <a:ext cx="3726771" cy="386118"/>
          </a:xfrm>
          <a:prstGeom prst="rect">
            <a:avLst/>
          </a:prstGeom>
          <a:ln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7" name="76 Grupo"/>
          <p:cNvGrpSpPr/>
          <p:nvPr/>
        </p:nvGrpSpPr>
        <p:grpSpPr>
          <a:xfrm>
            <a:off x="410391" y="1033012"/>
            <a:ext cx="3133194" cy="632952"/>
            <a:chOff x="0" y="1515"/>
            <a:chExt cx="1570918" cy="632952"/>
          </a:xfrm>
          <a:solidFill>
            <a:schemeClr val="accent5">
              <a:lumMod val="50000"/>
            </a:schemeClr>
          </a:solidFill>
        </p:grpSpPr>
        <p:sp>
          <p:nvSpPr>
            <p:cNvPr id="80" name="79 Redondear rectángulo de esquina del mismo lado"/>
            <p:cNvSpPr/>
            <p:nvPr/>
          </p:nvSpPr>
          <p:spPr>
            <a:xfrm>
              <a:off x="0" y="1515"/>
              <a:ext cx="1570918" cy="632952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Redondear rectángulo de esquina del mismo lado 4"/>
            <p:cNvSpPr/>
            <p:nvPr/>
          </p:nvSpPr>
          <p:spPr>
            <a:xfrm>
              <a:off x="30904" y="32419"/>
              <a:ext cx="1509110" cy="60204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dirty="0" smtClean="0"/>
                <a:t>Presupuesto Por Capítulo</a:t>
              </a:r>
              <a:endParaRPr lang="es-MX" sz="2000" kern="1200" dirty="0"/>
            </a:p>
          </p:txBody>
        </p:sp>
      </p:grpSp>
      <p:sp>
        <p:nvSpPr>
          <p:cNvPr id="87" name="86 Conector recto"/>
          <p:cNvSpPr/>
          <p:nvPr/>
        </p:nvSpPr>
        <p:spPr>
          <a:xfrm>
            <a:off x="435796" y="1635726"/>
            <a:ext cx="0" cy="42932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8" name="147 Conector recto"/>
          <p:cNvSpPr/>
          <p:nvPr/>
        </p:nvSpPr>
        <p:spPr>
          <a:xfrm flipV="1">
            <a:off x="2105169" y="2605175"/>
            <a:ext cx="6271080" cy="7151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0" name="159 Grupo"/>
          <p:cNvGrpSpPr/>
          <p:nvPr/>
        </p:nvGrpSpPr>
        <p:grpSpPr>
          <a:xfrm>
            <a:off x="540120" y="1718150"/>
            <a:ext cx="1584960" cy="431889"/>
            <a:chOff x="0" y="2121"/>
            <a:chExt cx="1584960" cy="431889"/>
          </a:xfrm>
        </p:grpSpPr>
        <p:sp>
          <p:nvSpPr>
            <p:cNvPr id="185" name="184 Redondear rectángulo de esquina del mismo lado"/>
            <p:cNvSpPr/>
            <p:nvPr/>
          </p:nvSpPr>
          <p:spPr>
            <a:xfrm>
              <a:off x="0" y="2121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</p:spPr>
          <p:style>
            <a:lnRef idx="1">
              <a:schemeClr val="accent5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3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6" name="Redondear rectángulo de esquina del mismo lado 4"/>
            <p:cNvSpPr/>
            <p:nvPr/>
          </p:nvSpPr>
          <p:spPr>
            <a:xfrm>
              <a:off x="21087" y="23208"/>
              <a:ext cx="1542786" cy="410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1000</a:t>
              </a:r>
              <a:endParaRPr lang="es-MX" sz="2300" kern="1200" dirty="0"/>
            </a:p>
          </p:txBody>
        </p:sp>
      </p:grpSp>
      <p:grpSp>
        <p:nvGrpSpPr>
          <p:cNvPr id="161" name="160 Grupo"/>
          <p:cNvGrpSpPr/>
          <p:nvPr/>
        </p:nvGrpSpPr>
        <p:grpSpPr>
          <a:xfrm>
            <a:off x="539552" y="2187296"/>
            <a:ext cx="1584960" cy="431889"/>
            <a:chOff x="0" y="455604"/>
            <a:chExt cx="1584960" cy="431889"/>
          </a:xfrm>
        </p:grpSpPr>
        <p:sp>
          <p:nvSpPr>
            <p:cNvPr id="183" name="182 Redondear rectángulo de esquina del mismo lado"/>
            <p:cNvSpPr/>
            <p:nvPr/>
          </p:nvSpPr>
          <p:spPr>
            <a:xfrm>
              <a:off x="0" y="455604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</p:spPr>
          <p:style>
            <a:lnRef idx="1">
              <a:schemeClr val="accent5">
                <a:hueOff val="-1241735"/>
                <a:satOff val="4976"/>
                <a:lumOff val="1078"/>
                <a:alphaOff val="0"/>
              </a:schemeClr>
            </a:lnRef>
            <a:fillRef idx="3">
              <a:schemeClr val="accent5">
                <a:hueOff val="-1241735"/>
                <a:satOff val="4976"/>
                <a:lumOff val="1078"/>
                <a:alphaOff val="0"/>
              </a:schemeClr>
            </a:fillRef>
            <a:effectRef idx="3">
              <a:schemeClr val="accent5">
                <a:hueOff val="-1241735"/>
                <a:satOff val="4976"/>
                <a:lumOff val="107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4" name="Redondear rectángulo de esquina del mismo lado 6"/>
            <p:cNvSpPr/>
            <p:nvPr/>
          </p:nvSpPr>
          <p:spPr>
            <a:xfrm>
              <a:off x="21087" y="476691"/>
              <a:ext cx="1542786" cy="410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2000</a:t>
              </a:r>
              <a:endParaRPr lang="es-MX" sz="2300" kern="1200" dirty="0"/>
            </a:p>
          </p:txBody>
        </p:sp>
      </p:grpSp>
      <p:grpSp>
        <p:nvGrpSpPr>
          <p:cNvPr id="162" name="161 Grupo"/>
          <p:cNvGrpSpPr/>
          <p:nvPr/>
        </p:nvGrpSpPr>
        <p:grpSpPr>
          <a:xfrm>
            <a:off x="539552" y="2636912"/>
            <a:ext cx="1584960" cy="431889"/>
            <a:chOff x="0" y="909088"/>
            <a:chExt cx="1584960" cy="431889"/>
          </a:xfrm>
        </p:grpSpPr>
        <p:sp>
          <p:nvSpPr>
            <p:cNvPr id="181" name="180 Redondear rectángulo de esquina del mismo lado"/>
            <p:cNvSpPr/>
            <p:nvPr/>
          </p:nvSpPr>
          <p:spPr>
            <a:xfrm>
              <a:off x="0" y="909088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</p:spPr>
          <p:style>
            <a:lnRef idx="1">
              <a:schemeClr val="accent5">
                <a:hueOff val="-2483469"/>
                <a:satOff val="9953"/>
                <a:lumOff val="2157"/>
                <a:alphaOff val="0"/>
              </a:schemeClr>
            </a:lnRef>
            <a:fillRef idx="3">
              <a:schemeClr val="accent5">
                <a:hueOff val="-2483469"/>
                <a:satOff val="9953"/>
                <a:lumOff val="2157"/>
                <a:alphaOff val="0"/>
              </a:schemeClr>
            </a:fillRef>
            <a:effectRef idx="3">
              <a:schemeClr val="accent5">
                <a:hueOff val="-2483469"/>
                <a:satOff val="9953"/>
                <a:lumOff val="215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2" name="Redondear rectángulo de esquina del mismo lado 8"/>
            <p:cNvSpPr/>
            <p:nvPr/>
          </p:nvSpPr>
          <p:spPr>
            <a:xfrm>
              <a:off x="21087" y="930175"/>
              <a:ext cx="1542786" cy="410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3000</a:t>
              </a:r>
              <a:endParaRPr lang="es-MX" sz="2300" kern="1200" dirty="0"/>
            </a:p>
          </p:txBody>
        </p:sp>
      </p:grpSp>
      <p:grpSp>
        <p:nvGrpSpPr>
          <p:cNvPr id="163" name="162 Grupo"/>
          <p:cNvGrpSpPr/>
          <p:nvPr/>
        </p:nvGrpSpPr>
        <p:grpSpPr>
          <a:xfrm>
            <a:off x="525894" y="3113114"/>
            <a:ext cx="1584960" cy="431889"/>
            <a:chOff x="0" y="1362571"/>
            <a:chExt cx="1584960" cy="431889"/>
          </a:xfrm>
          <a:solidFill>
            <a:schemeClr val="accent4"/>
          </a:solidFill>
        </p:grpSpPr>
        <p:sp>
          <p:nvSpPr>
            <p:cNvPr id="179" name="178 Redondear rectángulo de esquina del mismo lado"/>
            <p:cNvSpPr/>
            <p:nvPr/>
          </p:nvSpPr>
          <p:spPr>
            <a:xfrm>
              <a:off x="0" y="1362571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4"/>
              </a:solidFill>
            </a:ln>
          </p:spPr>
          <p:style>
            <a:lnRef idx="1">
              <a:schemeClr val="accent5">
                <a:hueOff val="-3725204"/>
                <a:satOff val="14929"/>
                <a:lumOff val="3235"/>
                <a:alphaOff val="0"/>
              </a:schemeClr>
            </a:lnRef>
            <a:fillRef idx="3">
              <a:schemeClr val="accent5">
                <a:hueOff val="-3725204"/>
                <a:satOff val="14929"/>
                <a:lumOff val="3235"/>
                <a:alphaOff val="0"/>
              </a:schemeClr>
            </a:fillRef>
            <a:effectRef idx="3">
              <a:schemeClr val="accent5">
                <a:hueOff val="-3725204"/>
                <a:satOff val="14929"/>
                <a:lumOff val="323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0" name="Redondear rectángulo de esquina del mismo lado 10"/>
            <p:cNvSpPr/>
            <p:nvPr/>
          </p:nvSpPr>
          <p:spPr>
            <a:xfrm>
              <a:off x="21087" y="1383658"/>
              <a:ext cx="1542786" cy="410802"/>
            </a:xfrm>
            <a:prstGeom prst="rect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4000</a:t>
              </a:r>
              <a:endParaRPr lang="es-MX" sz="2300" kern="1200" dirty="0"/>
            </a:p>
          </p:txBody>
        </p:sp>
      </p:grpSp>
      <p:grpSp>
        <p:nvGrpSpPr>
          <p:cNvPr id="164" name="163 Grupo"/>
          <p:cNvGrpSpPr/>
          <p:nvPr/>
        </p:nvGrpSpPr>
        <p:grpSpPr>
          <a:xfrm>
            <a:off x="527767" y="3573016"/>
            <a:ext cx="1584960" cy="431889"/>
            <a:chOff x="0" y="1816055"/>
            <a:chExt cx="1584960" cy="431889"/>
          </a:xfrm>
          <a:solidFill>
            <a:schemeClr val="accent3"/>
          </a:solidFill>
        </p:grpSpPr>
        <p:sp>
          <p:nvSpPr>
            <p:cNvPr id="177" name="176 Redondear rectángulo de esquina del mismo lado"/>
            <p:cNvSpPr/>
            <p:nvPr/>
          </p:nvSpPr>
          <p:spPr>
            <a:xfrm>
              <a:off x="0" y="1816055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3"/>
              </a:solidFill>
            </a:ln>
          </p:spPr>
          <p:style>
            <a:lnRef idx="1">
              <a:schemeClr val="accent5">
                <a:hueOff val="-4966938"/>
                <a:satOff val="19906"/>
                <a:lumOff val="4314"/>
                <a:alphaOff val="0"/>
              </a:schemeClr>
            </a:lnRef>
            <a:fillRef idx="3">
              <a:schemeClr val="accent5">
                <a:hueOff val="-4966938"/>
                <a:satOff val="19906"/>
                <a:lumOff val="4314"/>
                <a:alphaOff val="0"/>
              </a:schemeClr>
            </a:fillRef>
            <a:effectRef idx="3">
              <a:schemeClr val="accent5">
                <a:hueOff val="-4966938"/>
                <a:satOff val="19906"/>
                <a:lumOff val="431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8" name="Redondear rectángulo de esquina del mismo lado 12"/>
            <p:cNvSpPr/>
            <p:nvPr/>
          </p:nvSpPr>
          <p:spPr>
            <a:xfrm>
              <a:off x="21087" y="1837142"/>
              <a:ext cx="1542786" cy="410802"/>
            </a:xfrm>
            <a:prstGeom prst="rect">
              <a:avLst/>
            </a:prstGeom>
            <a:grpFill/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5000</a:t>
              </a:r>
              <a:endParaRPr lang="es-MX" sz="2300" kern="1200" dirty="0"/>
            </a:p>
          </p:txBody>
        </p:sp>
      </p:grpSp>
      <p:grpSp>
        <p:nvGrpSpPr>
          <p:cNvPr id="165" name="164 Grupo"/>
          <p:cNvGrpSpPr/>
          <p:nvPr/>
        </p:nvGrpSpPr>
        <p:grpSpPr>
          <a:xfrm>
            <a:off x="518465" y="4052564"/>
            <a:ext cx="1584960" cy="431889"/>
            <a:chOff x="0" y="2269539"/>
            <a:chExt cx="1584960" cy="431889"/>
          </a:xfrm>
          <a:solidFill>
            <a:schemeClr val="accent2"/>
          </a:solidFill>
        </p:grpSpPr>
        <p:sp>
          <p:nvSpPr>
            <p:cNvPr id="175" name="174 Redondear rectángulo de esquina del mismo lado"/>
            <p:cNvSpPr/>
            <p:nvPr/>
          </p:nvSpPr>
          <p:spPr>
            <a:xfrm>
              <a:off x="0" y="2269539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2"/>
              </a:solidFill>
            </a:ln>
          </p:spPr>
          <p:style>
            <a:lnRef idx="1">
              <a:schemeClr val="accent5">
                <a:hueOff val="-6208672"/>
                <a:satOff val="24882"/>
                <a:lumOff val="5392"/>
                <a:alphaOff val="0"/>
              </a:schemeClr>
            </a:lnRef>
            <a:fillRef idx="3">
              <a:schemeClr val="accent5">
                <a:hueOff val="-6208672"/>
                <a:satOff val="24882"/>
                <a:lumOff val="5392"/>
                <a:alphaOff val="0"/>
              </a:schemeClr>
            </a:fillRef>
            <a:effectRef idx="3">
              <a:schemeClr val="accent5">
                <a:hueOff val="-6208672"/>
                <a:satOff val="24882"/>
                <a:lumOff val="539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6" name="Redondear rectángulo de esquina del mismo lado 14"/>
            <p:cNvSpPr/>
            <p:nvPr/>
          </p:nvSpPr>
          <p:spPr>
            <a:xfrm>
              <a:off x="21087" y="2290626"/>
              <a:ext cx="1542786" cy="410802"/>
            </a:xfrm>
            <a:prstGeom prst="rect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6000</a:t>
              </a:r>
              <a:endParaRPr lang="es-MX" sz="2300" kern="1200" dirty="0"/>
            </a:p>
          </p:txBody>
        </p:sp>
      </p:grpSp>
      <p:grpSp>
        <p:nvGrpSpPr>
          <p:cNvPr id="166" name="165 Grupo"/>
          <p:cNvGrpSpPr/>
          <p:nvPr/>
        </p:nvGrpSpPr>
        <p:grpSpPr>
          <a:xfrm>
            <a:off x="509253" y="4533787"/>
            <a:ext cx="1584960" cy="431889"/>
            <a:chOff x="0" y="2723022"/>
            <a:chExt cx="1584960" cy="431889"/>
          </a:xfrm>
        </p:grpSpPr>
        <p:sp>
          <p:nvSpPr>
            <p:cNvPr id="173" name="172 Redondear rectángulo de esquina del mismo lado"/>
            <p:cNvSpPr/>
            <p:nvPr/>
          </p:nvSpPr>
          <p:spPr>
            <a:xfrm>
              <a:off x="0" y="2723022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5">
                <a:hueOff val="-7450407"/>
                <a:satOff val="29858"/>
                <a:lumOff val="6471"/>
                <a:alphaOff val="0"/>
              </a:schemeClr>
            </a:lnRef>
            <a:fillRef idx="3">
              <a:schemeClr val="accent5">
                <a:hueOff val="-7450407"/>
                <a:satOff val="29858"/>
                <a:lumOff val="6471"/>
                <a:alphaOff val="0"/>
              </a:schemeClr>
            </a:fillRef>
            <a:effectRef idx="3">
              <a:schemeClr val="accent5">
                <a:hueOff val="-7450407"/>
                <a:satOff val="29858"/>
                <a:lumOff val="647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4" name="Redondear rectángulo de esquina del mismo lado 16"/>
            <p:cNvSpPr/>
            <p:nvPr/>
          </p:nvSpPr>
          <p:spPr>
            <a:xfrm>
              <a:off x="21087" y="2744109"/>
              <a:ext cx="1542786" cy="410802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7000</a:t>
              </a:r>
              <a:endParaRPr lang="es-MX" sz="2300" kern="1200" dirty="0"/>
            </a:p>
          </p:txBody>
        </p:sp>
      </p:grpSp>
      <p:grpSp>
        <p:nvGrpSpPr>
          <p:cNvPr id="167" name="166 Grupo"/>
          <p:cNvGrpSpPr/>
          <p:nvPr/>
        </p:nvGrpSpPr>
        <p:grpSpPr>
          <a:xfrm>
            <a:off x="520732" y="5485369"/>
            <a:ext cx="1584960" cy="431889"/>
            <a:chOff x="0" y="3176506"/>
            <a:chExt cx="1584960" cy="431889"/>
          </a:xfrm>
        </p:grpSpPr>
        <p:sp>
          <p:nvSpPr>
            <p:cNvPr id="171" name="170 Redondear rectángulo de esquina del mismo lado"/>
            <p:cNvSpPr/>
            <p:nvPr/>
          </p:nvSpPr>
          <p:spPr>
            <a:xfrm>
              <a:off x="0" y="3176506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</p:spPr>
          <p:style>
            <a:lnRef idx="1">
              <a:schemeClr val="accent5">
                <a:hueOff val="-8692142"/>
                <a:satOff val="34835"/>
                <a:lumOff val="7549"/>
                <a:alphaOff val="0"/>
              </a:schemeClr>
            </a:lnRef>
            <a:fillRef idx="3">
              <a:schemeClr val="accent5">
                <a:hueOff val="-8692142"/>
                <a:satOff val="34835"/>
                <a:lumOff val="7549"/>
                <a:alphaOff val="0"/>
              </a:schemeClr>
            </a:fillRef>
            <a:effectRef idx="3">
              <a:schemeClr val="accent5">
                <a:hueOff val="-8692142"/>
                <a:satOff val="34835"/>
                <a:lumOff val="754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2" name="Redondear rectángulo de esquina del mismo lado 18"/>
            <p:cNvSpPr/>
            <p:nvPr/>
          </p:nvSpPr>
          <p:spPr>
            <a:xfrm>
              <a:off x="21087" y="3197593"/>
              <a:ext cx="1542786" cy="410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9000</a:t>
              </a:r>
              <a:endParaRPr lang="es-MX" sz="2300" kern="1200" dirty="0"/>
            </a:p>
          </p:txBody>
        </p:sp>
      </p:grpSp>
      <p:grpSp>
        <p:nvGrpSpPr>
          <p:cNvPr id="168" name="167 Grupo"/>
          <p:cNvGrpSpPr/>
          <p:nvPr/>
        </p:nvGrpSpPr>
        <p:grpSpPr>
          <a:xfrm>
            <a:off x="515018" y="5013176"/>
            <a:ext cx="1584960" cy="431889"/>
            <a:chOff x="0" y="3629989"/>
            <a:chExt cx="1584960" cy="431889"/>
          </a:xfrm>
        </p:grpSpPr>
        <p:sp>
          <p:nvSpPr>
            <p:cNvPr id="169" name="168 Redondear rectángulo de esquina del mismo lado"/>
            <p:cNvSpPr/>
            <p:nvPr/>
          </p:nvSpPr>
          <p:spPr>
            <a:xfrm>
              <a:off x="0" y="3629989"/>
              <a:ext cx="1584960" cy="431889"/>
            </a:xfrm>
            <a:prstGeom prst="round2SameRect">
              <a:avLst>
                <a:gd name="adj1" fmla="val 16670"/>
                <a:gd name="adj2" fmla="val 0"/>
              </a:avLst>
            </a:prstGeom>
          </p:spPr>
          <p:style>
            <a:lnRef idx="1">
              <a:schemeClr val="accent5">
                <a:hueOff val="-9933876"/>
                <a:satOff val="39811"/>
                <a:lumOff val="8628"/>
                <a:alphaOff val="0"/>
              </a:schemeClr>
            </a:lnRef>
            <a:fillRef idx="3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3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0" name="Redondear rectángulo de esquina del mismo lado 20"/>
            <p:cNvSpPr/>
            <p:nvPr/>
          </p:nvSpPr>
          <p:spPr>
            <a:xfrm>
              <a:off x="21087" y="3651076"/>
              <a:ext cx="1542786" cy="410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300" kern="1200" dirty="0" smtClean="0"/>
                <a:t>8000</a:t>
              </a:r>
              <a:endParaRPr lang="es-MX" sz="2300" kern="1200" dirty="0"/>
            </a:p>
          </p:txBody>
        </p:sp>
      </p:grpSp>
      <p:sp>
        <p:nvSpPr>
          <p:cNvPr id="187" name="186 Conector recto"/>
          <p:cNvSpPr/>
          <p:nvPr/>
        </p:nvSpPr>
        <p:spPr>
          <a:xfrm flipV="1">
            <a:off x="2103992" y="2155578"/>
            <a:ext cx="6284433" cy="9240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8" name="187 Conector recto"/>
          <p:cNvSpPr/>
          <p:nvPr/>
        </p:nvSpPr>
        <p:spPr>
          <a:xfrm flipV="1">
            <a:off x="2123727" y="3511733"/>
            <a:ext cx="6255100" cy="17473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9" name="188 Conector recto"/>
          <p:cNvSpPr/>
          <p:nvPr/>
        </p:nvSpPr>
        <p:spPr>
          <a:xfrm flipV="1">
            <a:off x="2124511" y="3040004"/>
            <a:ext cx="6230202" cy="10312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0" name="189 Conector recto"/>
          <p:cNvSpPr/>
          <p:nvPr/>
        </p:nvSpPr>
        <p:spPr>
          <a:xfrm>
            <a:off x="2130933" y="4031562"/>
            <a:ext cx="6236690" cy="5600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1" name="190 Conector recto"/>
          <p:cNvSpPr/>
          <p:nvPr/>
        </p:nvSpPr>
        <p:spPr>
          <a:xfrm flipV="1">
            <a:off x="2136467" y="4485736"/>
            <a:ext cx="6188023" cy="10192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2" name="191 Conector recto"/>
          <p:cNvSpPr/>
          <p:nvPr/>
        </p:nvSpPr>
        <p:spPr>
          <a:xfrm flipV="1">
            <a:off x="2146149" y="4980042"/>
            <a:ext cx="6176118" cy="7941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3" name="192 Conector recto"/>
          <p:cNvSpPr/>
          <p:nvPr/>
        </p:nvSpPr>
        <p:spPr>
          <a:xfrm flipV="1">
            <a:off x="2105169" y="5430630"/>
            <a:ext cx="6193442" cy="10053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4" name="193 Conector recto"/>
          <p:cNvSpPr/>
          <p:nvPr/>
        </p:nvSpPr>
        <p:spPr>
          <a:xfrm>
            <a:off x="2105169" y="5917258"/>
            <a:ext cx="6193442" cy="0"/>
          </a:xfrm>
          <a:prstGeom prst="line">
            <a:avLst/>
          </a:prstGeom>
          <a:ln w="3175"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1" name="Freeform 41"/>
          <p:cNvSpPr/>
          <p:nvPr/>
        </p:nvSpPr>
        <p:spPr>
          <a:xfrm>
            <a:off x="2084605" y="4665036"/>
            <a:ext cx="6242276" cy="310754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noFill/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0" lvl="1" algn="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dirty="0" smtClean="0"/>
              <a:t>0</a:t>
            </a:r>
            <a:r>
              <a:rPr lang="es-MX" kern="1200" dirty="0" smtClean="0"/>
              <a:t>.00</a:t>
            </a:r>
            <a:endParaRPr lang="es-MX" kern="1200" dirty="0"/>
          </a:p>
        </p:txBody>
      </p:sp>
      <p:sp>
        <p:nvSpPr>
          <p:cNvPr id="110" name="Rectángulo 1"/>
          <p:cNvSpPr/>
          <p:nvPr/>
        </p:nvSpPr>
        <p:spPr>
          <a:xfrm>
            <a:off x="2103424" y="4642017"/>
            <a:ext cx="4052753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Interstate-Light" pitchFamily="2" charset="0"/>
                <a:ea typeface="Segoe UI Emoji" panose="020B0502040204020203" pitchFamily="34" charset="0"/>
              </a:rPr>
              <a:t>Inversiones Financieras y Otras Provisiones</a:t>
            </a:r>
            <a:endParaRPr lang="es-MX" sz="1600" b="1" dirty="0">
              <a:solidFill>
                <a:schemeClr val="tx1">
                  <a:lumMod val="75000"/>
                  <a:lumOff val="25000"/>
                </a:schemeClr>
              </a:solidFill>
              <a:latin typeface="Interstate-Light" pitchFamily="2" charset="0"/>
              <a:ea typeface="Segoe UI Emoji" panose="020B0502040204020203" pitchFamily="34" charset="0"/>
            </a:endParaRPr>
          </a:p>
        </p:txBody>
      </p:sp>
      <p:sp>
        <p:nvSpPr>
          <p:cNvPr id="204" name="203 Conector recto"/>
          <p:cNvSpPr/>
          <p:nvPr/>
        </p:nvSpPr>
        <p:spPr>
          <a:xfrm>
            <a:off x="3543584" y="1689096"/>
            <a:ext cx="4835243" cy="1171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1" name="90 Grupo"/>
          <p:cNvGrpSpPr/>
          <p:nvPr/>
        </p:nvGrpSpPr>
        <p:grpSpPr>
          <a:xfrm rot="10800000">
            <a:off x="3411308" y="5939383"/>
            <a:ext cx="3133194" cy="632952"/>
            <a:chOff x="0" y="1515"/>
            <a:chExt cx="1570918" cy="632952"/>
          </a:xfrm>
          <a:solidFill>
            <a:schemeClr val="accent5">
              <a:lumMod val="50000"/>
            </a:schemeClr>
          </a:solidFill>
        </p:grpSpPr>
        <p:sp>
          <p:nvSpPr>
            <p:cNvPr id="93" name="92 Redondear rectángulo de esquina del mismo lado"/>
            <p:cNvSpPr/>
            <p:nvPr/>
          </p:nvSpPr>
          <p:spPr>
            <a:xfrm>
              <a:off x="0" y="1515"/>
              <a:ext cx="1570918" cy="632952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4" name="Redondear rectángulo de esquina del mismo lado 4"/>
            <p:cNvSpPr/>
            <p:nvPr/>
          </p:nvSpPr>
          <p:spPr>
            <a:xfrm rot="10800000">
              <a:off x="30904" y="32419"/>
              <a:ext cx="1509110" cy="60204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b="1" dirty="0" smtClean="0"/>
                <a:t>Gran Total: </a:t>
              </a:r>
              <a:r>
                <a:rPr lang="es-MX" sz="2000" b="1" dirty="0" smtClean="0"/>
                <a:t>38</a:t>
              </a:r>
              <a:r>
                <a:rPr lang="es-MX" sz="2000" b="1" dirty="0" smtClean="0"/>
                <a:t>,511,751.00</a:t>
              </a:r>
              <a:endParaRPr lang="es-MX" sz="2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6849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5 CuadroTexto"/>
          <p:cNvSpPr txBox="1"/>
          <p:nvPr/>
        </p:nvSpPr>
        <p:spPr>
          <a:xfrm>
            <a:off x="899592" y="764704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>
                <a:latin typeface="Interstate-Light" pitchFamily="2" charset="0"/>
                <a:cs typeface="Segoe UI" pitchFamily="34" charset="0"/>
              </a:rPr>
              <a:t>Los principales </a:t>
            </a:r>
            <a:r>
              <a:rPr lang="es-MX" sz="2400" dirty="0">
                <a:latin typeface="Interstate-Light" pitchFamily="2" charset="0"/>
                <a:cs typeface="Segoe UI" pitchFamily="34" charset="0"/>
              </a:rPr>
              <a:t>enlaces web a los que puedes accesar e informarte más de las acciones que se </a:t>
            </a:r>
            <a:r>
              <a:rPr lang="es-MX" sz="2400" dirty="0" smtClean="0">
                <a:latin typeface="Interstate-Light" pitchFamily="2" charset="0"/>
                <a:cs typeface="Segoe UI" pitchFamily="34" charset="0"/>
              </a:rPr>
              <a:t>realizan son:</a:t>
            </a:r>
            <a:endParaRPr lang="es-MX" sz="2400" dirty="0">
              <a:latin typeface="Interstate-Light" pitchFamily="2" charset="0"/>
              <a:cs typeface="Segoe UI" pitchFamily="34" charset="0"/>
            </a:endParaRPr>
          </a:p>
        </p:txBody>
      </p:sp>
      <p:sp>
        <p:nvSpPr>
          <p:cNvPr id="15" name="TextBox 29"/>
          <p:cNvSpPr txBox="1"/>
          <p:nvPr/>
        </p:nvSpPr>
        <p:spPr>
          <a:xfrm>
            <a:off x="1259632" y="2708920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u="sng" dirty="0" smtClean="0"/>
              <a:t>http://</a:t>
            </a:r>
            <a:r>
              <a:rPr lang="es-MX" sz="4000" b="1" u="sng" dirty="0" smtClean="0"/>
              <a:t>cdhec.org.mx</a:t>
            </a:r>
          </a:p>
        </p:txBody>
      </p:sp>
    </p:spTree>
    <p:extLst>
      <p:ext uri="{BB962C8B-B14F-4D97-AF65-F5344CB8AC3E}">
        <p14:creationId xmlns:p14="http://schemas.microsoft.com/office/powerpoint/2010/main" xmlns="" val="426871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683568" y="1484784"/>
            <a:ext cx="7704856" cy="4618012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50" dirty="0" smtClean="0">
                <a:latin typeface="Interstate-Light" pitchFamily="2" charset="0"/>
                <a:cs typeface="Segoe UI" pitchFamily="34" charset="0"/>
              </a:rPr>
              <a:t>La CDHEC, reafirma </a:t>
            </a:r>
            <a:r>
              <a:rPr lang="es-ES_tradnl" sz="2150" dirty="0">
                <a:latin typeface="Interstate-Light" pitchFamily="2" charset="0"/>
                <a:cs typeface="Segoe UI" pitchFamily="34" charset="0"/>
              </a:rPr>
              <a:t>la </a:t>
            </a:r>
            <a:r>
              <a:rPr lang="es-ES_tradnl" sz="2150" dirty="0" smtClean="0">
                <a:latin typeface="Interstate-Light" pitchFamily="2" charset="0"/>
                <a:cs typeface="Segoe UI" pitchFamily="34" charset="0"/>
              </a:rPr>
              <a:t>responsabilidad </a:t>
            </a:r>
            <a:r>
              <a:rPr lang="es-ES_tradnl" sz="2150" dirty="0">
                <a:latin typeface="Interstate-Light" pitchFamily="2" charset="0"/>
                <a:cs typeface="Segoe UI" pitchFamily="34" charset="0"/>
              </a:rPr>
              <a:t>hacendaria para el manejo sustentable de sus finanzas públicas</a:t>
            </a:r>
            <a:r>
              <a:rPr lang="es-ES_tradnl" sz="2150" dirty="0" smtClean="0">
                <a:latin typeface="Interstate-Light" pitchFamily="2" charset="0"/>
                <a:cs typeface="Segoe UI" pitchFamily="34" charset="0"/>
              </a:rPr>
              <a:t>.</a:t>
            </a:r>
          </a:p>
          <a:p>
            <a:pPr algn="ctr"/>
            <a:endParaRPr lang="es-ES_tradnl" sz="2150" dirty="0">
              <a:latin typeface="Interstate-Light" pitchFamily="2" charset="0"/>
              <a:cs typeface="Segoe UI" pitchFamily="34" charset="0"/>
            </a:endParaRPr>
          </a:p>
          <a:p>
            <a:pPr algn="ctr"/>
            <a:r>
              <a:rPr lang="es-ES_tradnl" sz="2150" dirty="0">
                <a:latin typeface="Interstate-Light" pitchFamily="2" charset="0"/>
                <a:cs typeface="Segoe UI" pitchFamily="34" charset="0"/>
              </a:rPr>
              <a:t>El gasto total propuesto contribuye a un balance presupuestario sostenible. Además se consideran las previsiones de gasto necesario para hacer frente </a:t>
            </a:r>
          </a:p>
          <a:p>
            <a:pPr algn="ctr"/>
            <a:r>
              <a:rPr lang="es-ES_tradnl" sz="2150" dirty="0">
                <a:latin typeface="Interstate-Light" pitchFamily="2" charset="0"/>
                <a:cs typeface="Segoe UI" pitchFamily="34" charset="0"/>
              </a:rPr>
              <a:t>a los compromisos </a:t>
            </a:r>
            <a:r>
              <a:rPr lang="es-ES_tradnl" sz="2150" dirty="0" smtClean="0">
                <a:latin typeface="Interstate-Light" pitchFamily="2" charset="0"/>
                <a:cs typeface="Segoe UI" pitchFamily="34" charset="0"/>
              </a:rPr>
              <a:t>del Plan Anual de Trabajo.</a:t>
            </a:r>
            <a:endParaRPr lang="es-ES_tradnl" sz="2150" dirty="0">
              <a:latin typeface="Interstate-Light" pitchFamily="2" charset="0"/>
              <a:cs typeface="Segoe UI" pitchFamily="34" charset="0"/>
            </a:endParaRPr>
          </a:p>
        </p:txBody>
      </p:sp>
      <p:sp>
        <p:nvSpPr>
          <p:cNvPr id="14" name="Rectangle 25"/>
          <p:cNvSpPr/>
          <p:nvPr/>
        </p:nvSpPr>
        <p:spPr>
          <a:xfrm>
            <a:off x="755576" y="692696"/>
            <a:ext cx="7632848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</a:rPr>
              <a:t>Disciplina Financiera</a:t>
            </a:r>
            <a:endParaRPr lang="es-MX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49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1115616" y="1287885"/>
            <a:ext cx="6912768" cy="4949427"/>
            <a:chOff x="175137" y="1359932"/>
            <a:chExt cx="6320812" cy="5329427"/>
          </a:xfrm>
          <a:effectLst/>
        </p:grpSpPr>
        <p:sp>
          <p:nvSpPr>
            <p:cNvPr id="3" name="2 Elipse"/>
            <p:cNvSpPr/>
            <p:nvPr/>
          </p:nvSpPr>
          <p:spPr>
            <a:xfrm>
              <a:off x="175137" y="1359932"/>
              <a:ext cx="6320812" cy="532942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814704" y="2082328"/>
              <a:ext cx="5088668" cy="35294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300" dirty="0" smtClean="0">
                  <a:solidFill>
                    <a:schemeClr val="bg1"/>
                  </a:solidFill>
                  <a:latin typeface="Interstate-Light" pitchFamily="2" charset="0"/>
                  <a:cs typeface="Segoe UI" pitchFamily="34" charset="0"/>
                </a:rPr>
                <a:t>Las iniciativas que integran </a:t>
              </a:r>
            </a:p>
            <a:p>
              <a:pPr algn="ctr"/>
              <a:r>
                <a:rPr lang="es-ES" sz="2300" dirty="0" smtClean="0">
                  <a:solidFill>
                    <a:schemeClr val="bg1"/>
                  </a:solidFill>
                  <a:latin typeface="Interstate-Light" pitchFamily="2" charset="0"/>
                  <a:cs typeface="Segoe UI" pitchFamily="34" charset="0"/>
                </a:rPr>
                <a:t>el Paquete Económico para</a:t>
              </a:r>
            </a:p>
            <a:p>
              <a:pPr algn="ctr"/>
              <a:r>
                <a:rPr lang="es-ES" sz="2300" dirty="0" smtClean="0">
                  <a:solidFill>
                    <a:schemeClr val="bg1"/>
                  </a:solidFill>
                  <a:latin typeface="Interstate-Light" pitchFamily="2" charset="0"/>
                  <a:cs typeface="Segoe UI" pitchFamily="34" charset="0"/>
                </a:rPr>
                <a:t>el 2019 comprenden los principios, disposiciones y criterios generales establecidos en la Ley de Disciplina Financiera; además se encuentran alineadas con los objetivos, estrategias  y  metas  del Plan Estatal de Desarrollo 2017-2023. </a:t>
              </a:r>
            </a:p>
          </p:txBody>
        </p:sp>
      </p:grpSp>
      <p:sp>
        <p:nvSpPr>
          <p:cNvPr id="32" name="Rectangle 25"/>
          <p:cNvSpPr/>
          <p:nvPr/>
        </p:nvSpPr>
        <p:spPr>
          <a:xfrm>
            <a:off x="1115616" y="476672"/>
            <a:ext cx="6984776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</a:rPr>
              <a:t>Disciplina Financiera</a:t>
            </a:r>
            <a:endParaRPr lang="es-MX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584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dondear rectángulo de esquina diagonal"/>
          <p:cNvSpPr/>
          <p:nvPr/>
        </p:nvSpPr>
        <p:spPr>
          <a:xfrm>
            <a:off x="1043608" y="1988840"/>
            <a:ext cx="6912768" cy="4006576"/>
          </a:xfrm>
          <a:prstGeom prst="round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>
                <a:solidFill>
                  <a:schemeClr val="bg1"/>
                </a:solidFill>
                <a:latin typeface="Interstate-Light" pitchFamily="2" charset="0"/>
              </a:rPr>
              <a:t>El Presupuesto Ciudadano es una presentación no técnica del presupuesto </a:t>
            </a:r>
            <a:r>
              <a:rPr lang="es-MX" sz="2000" dirty="0" smtClean="0">
                <a:solidFill>
                  <a:schemeClr val="bg1"/>
                </a:solidFill>
                <a:latin typeface="Interstate-Light" pitchFamily="2" charset="0"/>
              </a:rPr>
              <a:t>de la CDHEC, </a:t>
            </a:r>
            <a:r>
              <a:rPr lang="es-MX" sz="2000" dirty="0">
                <a:solidFill>
                  <a:schemeClr val="bg1"/>
                </a:solidFill>
                <a:latin typeface="Interstate-Light" pitchFamily="2" charset="0"/>
              </a:rPr>
              <a:t>la cual persigue posibilitar que las personas, incluyendo quienes no están familiarizados con las finanzas públicas, conozcan cómo se invierten los recursos que se obtienen </a:t>
            </a:r>
            <a:r>
              <a:rPr lang="es-MX" sz="2000" dirty="0" smtClean="0">
                <a:solidFill>
                  <a:schemeClr val="bg1"/>
                </a:solidFill>
                <a:latin typeface="Interstate-Light" pitchFamily="2" charset="0"/>
              </a:rPr>
              <a:t>por </a:t>
            </a:r>
            <a:r>
              <a:rPr lang="es-MX" sz="2000" dirty="0">
                <a:solidFill>
                  <a:schemeClr val="bg1"/>
                </a:solidFill>
                <a:latin typeface="Interstate-Light" pitchFamily="2" charset="0"/>
              </a:rPr>
              <a:t>concepto de impuestos, préstamos, donaciones, e ilustra </a:t>
            </a:r>
            <a:r>
              <a:rPr lang="es-MX" sz="2000" dirty="0" smtClean="0">
                <a:solidFill>
                  <a:schemeClr val="bg1"/>
                </a:solidFill>
                <a:latin typeface="Interstate-Light" pitchFamily="2" charset="0"/>
              </a:rPr>
              <a:t>las </a:t>
            </a:r>
            <a:r>
              <a:rPr lang="es-MX" sz="2000" dirty="0">
                <a:solidFill>
                  <a:schemeClr val="bg1"/>
                </a:solidFill>
                <a:latin typeface="Interstate-Light" pitchFamily="2" charset="0"/>
              </a:rPr>
              <a:t>principales perspectivas del presupuesto.</a:t>
            </a:r>
          </a:p>
        </p:txBody>
      </p:sp>
      <p:sp>
        <p:nvSpPr>
          <p:cNvPr id="11" name="Rectangle 25"/>
          <p:cNvSpPr/>
          <p:nvPr/>
        </p:nvSpPr>
        <p:spPr>
          <a:xfrm>
            <a:off x="1115616" y="764704"/>
            <a:ext cx="6768752" cy="6480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¿Qué es el presupuesto Ciudadano?</a:t>
            </a:r>
            <a:endParaRPr lang="es-MX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596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2348880"/>
            <a:ext cx="6480720" cy="345638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latin typeface="Interstate-Light" pitchFamily="2" charset="0"/>
                <a:cs typeface="Segoe UI" pitchFamily="34" charset="0"/>
              </a:rPr>
              <a:t>Es el documento que concentra los montos </a:t>
            </a:r>
            <a:r>
              <a:rPr lang="es-ES" sz="2400" dirty="0" smtClean="0">
                <a:latin typeface="Interstate-Light" pitchFamily="2" charset="0"/>
                <a:cs typeface="Segoe UI" pitchFamily="34" charset="0"/>
              </a:rPr>
              <a:t>y conceptos que  </a:t>
            </a:r>
            <a:r>
              <a:rPr lang="es-ES" sz="2400" dirty="0">
                <a:latin typeface="Interstate-Light" pitchFamily="2" charset="0"/>
                <a:cs typeface="Segoe UI" pitchFamily="34" charset="0"/>
              </a:rPr>
              <a:t>el Gobierno estima recibir durante el ejercicio fiscal, es decir, “ingresos tributarios”. </a:t>
            </a:r>
            <a:endParaRPr lang="es-ES" sz="2400" dirty="0" smtClean="0">
              <a:latin typeface="Interstate-Light" pitchFamily="2" charset="0"/>
              <a:cs typeface="Segoe UI" pitchFamily="34" charset="0"/>
            </a:endParaRPr>
          </a:p>
          <a:p>
            <a:pPr algn="ctr"/>
            <a:r>
              <a:rPr lang="es-ES" sz="2400" dirty="0" smtClean="0">
                <a:latin typeface="Interstate-Light" pitchFamily="2" charset="0"/>
                <a:cs typeface="Segoe UI" pitchFamily="34" charset="0"/>
              </a:rPr>
              <a:t>Son recursos </a:t>
            </a:r>
            <a:r>
              <a:rPr lang="es-ES" sz="2400" dirty="0">
                <a:latin typeface="Interstate-Light" pitchFamily="2" charset="0"/>
                <a:cs typeface="Segoe UI" pitchFamily="34" charset="0"/>
              </a:rPr>
              <a:t>que se obtendrán para </a:t>
            </a:r>
            <a:r>
              <a:rPr lang="es-ES" sz="2400" dirty="0" smtClean="0">
                <a:latin typeface="Interstate-Light" pitchFamily="2" charset="0"/>
                <a:cs typeface="Segoe UI" pitchFamily="34" charset="0"/>
              </a:rPr>
              <a:t>cubrir el </a:t>
            </a:r>
            <a:r>
              <a:rPr lang="es-ES" sz="2400" dirty="0">
                <a:latin typeface="Interstate-Light" pitchFamily="2" charset="0"/>
                <a:cs typeface="Segoe UI" pitchFamily="34" charset="0"/>
              </a:rPr>
              <a:t>presupuesto de egresos del </a:t>
            </a:r>
            <a:r>
              <a:rPr lang="es-ES" sz="2400" dirty="0" smtClean="0">
                <a:latin typeface="Interstate-Light" pitchFamily="2" charset="0"/>
                <a:cs typeface="Segoe UI" pitchFamily="34" charset="0"/>
              </a:rPr>
              <a:t>2019.</a:t>
            </a:r>
            <a:endParaRPr lang="es-MX" sz="2400" dirty="0"/>
          </a:p>
        </p:txBody>
      </p:sp>
      <p:sp>
        <p:nvSpPr>
          <p:cNvPr id="11" name="Rectangle 25"/>
          <p:cNvSpPr/>
          <p:nvPr/>
        </p:nvSpPr>
        <p:spPr>
          <a:xfrm>
            <a:off x="1403648" y="980728"/>
            <a:ext cx="6336704" cy="63335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¿Qué es la Ley de Ingresos?</a:t>
            </a:r>
            <a:endParaRPr lang="es-MX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252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109 Grupo"/>
          <p:cNvGrpSpPr/>
          <p:nvPr/>
        </p:nvGrpSpPr>
        <p:grpSpPr>
          <a:xfrm>
            <a:off x="5098102" y="3379234"/>
            <a:ext cx="3739248" cy="938004"/>
            <a:chOff x="1010158" y="1301423"/>
            <a:chExt cx="4702137" cy="938004"/>
          </a:xfrm>
        </p:grpSpPr>
        <p:sp>
          <p:nvSpPr>
            <p:cNvPr id="111" name="110 Redondear rectángulo de esquina del mismo lado"/>
            <p:cNvSpPr/>
            <p:nvPr/>
          </p:nvSpPr>
          <p:spPr>
            <a:xfrm rot="5400000">
              <a:off x="2892225" y="-580644"/>
              <a:ext cx="938004" cy="4702137"/>
            </a:xfrm>
            <a:prstGeom prst="round2SameRect">
              <a:avLst/>
            </a:prstGeom>
            <a:ln>
              <a:solidFill>
                <a:srgbClr val="FD7D6F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2" name="Redondear rectángulo de esquina del mismo lado 4"/>
            <p:cNvSpPr/>
            <p:nvPr/>
          </p:nvSpPr>
          <p:spPr>
            <a:xfrm>
              <a:off x="1010159" y="1347212"/>
              <a:ext cx="4656347" cy="8464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9525" rIns="9525" bIns="9525" numCol="1" spcCol="1270" anchor="ctr" anchorCtr="0">
              <a:noAutofit/>
            </a:bodyPr>
            <a:lstStyle/>
            <a:p>
              <a:pPr marL="0" lvl="1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MX" kern="1200" dirty="0">
                <a:latin typeface="Interstate-Light" pitchFamily="2" charset="0"/>
              </a:endParaRPr>
            </a:p>
          </p:txBody>
        </p:sp>
      </p:grpSp>
      <p:sp>
        <p:nvSpPr>
          <p:cNvPr id="9" name="8 CuadroTexto"/>
          <p:cNvSpPr txBox="1"/>
          <p:nvPr/>
        </p:nvSpPr>
        <p:spPr>
          <a:xfrm>
            <a:off x="5857249" y="3523074"/>
            <a:ext cx="28912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terstate-Light" pitchFamily="2" charset="0"/>
              </a:rPr>
              <a:t>38</a:t>
            </a:r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terstate-Light" pitchFamily="2" charset="0"/>
              </a:rPr>
              <a:t>,511,751.00</a:t>
            </a:r>
            <a:endParaRPr lang="es-MX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terstate-Light" pitchFamily="2" charset="0"/>
            </a:endParaRPr>
          </a:p>
        </p:txBody>
      </p:sp>
      <p:sp>
        <p:nvSpPr>
          <p:cNvPr id="13" name="Rectangle 25"/>
          <p:cNvSpPr/>
          <p:nvPr/>
        </p:nvSpPr>
        <p:spPr>
          <a:xfrm>
            <a:off x="4317130" y="200268"/>
            <a:ext cx="4436439" cy="48933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Origen de los Ingresos del Estado</a:t>
            </a:r>
            <a:endParaRPr lang="es-MX" sz="2000" b="1" dirty="0">
              <a:solidFill>
                <a:schemeClr val="bg1"/>
              </a:solidFill>
            </a:endParaRPr>
          </a:p>
        </p:txBody>
      </p:sp>
      <p:sp>
        <p:nvSpPr>
          <p:cNvPr id="14" name="Freeform 81"/>
          <p:cNvSpPr/>
          <p:nvPr/>
        </p:nvSpPr>
        <p:spPr>
          <a:xfrm>
            <a:off x="8314456" y="944744"/>
            <a:ext cx="705743" cy="180000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57150" lvl="1" indent="-57150" algn="ct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MX" sz="1100" b="1" kern="1200" dirty="0">
              <a:solidFill>
                <a:schemeClr val="bg1"/>
              </a:solidFill>
            </a:endParaRPr>
          </a:p>
          <a:p>
            <a:pPr marL="0" lvl="1" algn="ct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sz="1100" b="1" kern="1200" dirty="0" smtClean="0">
                <a:solidFill>
                  <a:schemeClr val="bg1"/>
                </a:solidFill>
              </a:rPr>
              <a:t>  Pesos</a:t>
            </a:r>
            <a:endParaRPr lang="es-MX" sz="1100" b="1" kern="1200" dirty="0">
              <a:solidFill>
                <a:schemeClr val="bg1"/>
              </a:solidFill>
            </a:endParaRPr>
          </a:p>
        </p:txBody>
      </p:sp>
      <p:sp>
        <p:nvSpPr>
          <p:cNvPr id="15" name="Oval 73"/>
          <p:cNvSpPr/>
          <p:nvPr/>
        </p:nvSpPr>
        <p:spPr>
          <a:xfrm>
            <a:off x="8378828" y="976531"/>
            <a:ext cx="87385" cy="820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sp>
      <p:sp>
        <p:nvSpPr>
          <p:cNvPr id="18" name="17 Rectángulo redondeado"/>
          <p:cNvSpPr/>
          <p:nvPr/>
        </p:nvSpPr>
        <p:spPr>
          <a:xfrm>
            <a:off x="183558" y="1304228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21 Circular"/>
          <p:cNvSpPr/>
          <p:nvPr/>
        </p:nvSpPr>
        <p:spPr>
          <a:xfrm rot="5400000">
            <a:off x="151547" y="1343617"/>
            <a:ext cx="607055" cy="576619"/>
          </a:xfrm>
          <a:prstGeom prst="pieWedg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3 Rectángulo"/>
          <p:cNvSpPr/>
          <p:nvPr/>
        </p:nvSpPr>
        <p:spPr>
          <a:xfrm>
            <a:off x="763574" y="1447260"/>
            <a:ext cx="19362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>
                <a:latin typeface="Interstate-Light" pitchFamily="2" charset="0"/>
              </a:rPr>
              <a:t>Impuestos  </a:t>
            </a:r>
            <a:endParaRPr lang="es-MX" sz="1600" dirty="0"/>
          </a:p>
        </p:txBody>
      </p:sp>
      <p:sp>
        <p:nvSpPr>
          <p:cNvPr id="27" name="Circular 4"/>
          <p:cNvSpPr/>
          <p:nvPr/>
        </p:nvSpPr>
        <p:spPr>
          <a:xfrm>
            <a:off x="166762" y="1601819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s-MX" sz="28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8" name="27 Grupo"/>
          <p:cNvGrpSpPr/>
          <p:nvPr/>
        </p:nvGrpSpPr>
        <p:grpSpPr>
          <a:xfrm>
            <a:off x="4650944" y="3316116"/>
            <a:ext cx="1230369" cy="1112956"/>
            <a:chOff x="4304109" y="0"/>
            <a:chExt cx="1791890" cy="1791890"/>
          </a:xfrm>
          <a:solidFill>
            <a:srgbClr val="FFCCCC"/>
          </a:solidFill>
        </p:grpSpPr>
        <p:sp>
          <p:nvSpPr>
            <p:cNvPr id="29" name="28 Elipse"/>
            <p:cNvSpPr/>
            <p:nvPr/>
          </p:nvSpPr>
          <p:spPr>
            <a:xfrm>
              <a:off x="4304109" y="0"/>
              <a:ext cx="1791890" cy="179189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0" name="Elipse 4"/>
            <p:cNvSpPr/>
            <p:nvPr/>
          </p:nvSpPr>
          <p:spPr>
            <a:xfrm>
              <a:off x="4566525" y="262416"/>
              <a:ext cx="1267058" cy="126705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98614" tIns="38100" rIns="98614" bIns="381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3000" kern="1200"/>
            </a:p>
          </p:txBody>
        </p:sp>
      </p:grpSp>
      <p:sp>
        <p:nvSpPr>
          <p:cNvPr id="35" name="34 Rectángulo redondeado"/>
          <p:cNvSpPr/>
          <p:nvPr/>
        </p:nvSpPr>
        <p:spPr>
          <a:xfrm>
            <a:off x="189069" y="1951212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accent3"/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39 Rectángulo redondeado"/>
          <p:cNvSpPr/>
          <p:nvPr/>
        </p:nvSpPr>
        <p:spPr>
          <a:xfrm>
            <a:off x="166765" y="2629550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6" name="55 Rectángulo redondeado"/>
          <p:cNvSpPr/>
          <p:nvPr/>
        </p:nvSpPr>
        <p:spPr>
          <a:xfrm>
            <a:off x="183558" y="3278652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" name="60 Rectángulo"/>
          <p:cNvSpPr/>
          <p:nvPr/>
        </p:nvSpPr>
        <p:spPr>
          <a:xfrm>
            <a:off x="781026" y="3410700"/>
            <a:ext cx="18467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 smtClean="0">
                <a:latin typeface="Interstate-Light" pitchFamily="2" charset="0"/>
              </a:rPr>
              <a:t>Derechos </a:t>
            </a:r>
            <a:endParaRPr lang="es-MX" sz="1600" dirty="0"/>
          </a:p>
        </p:txBody>
      </p:sp>
      <p:sp>
        <p:nvSpPr>
          <p:cNvPr id="65" name="64 Rectángulo redondeado"/>
          <p:cNvSpPr/>
          <p:nvPr/>
        </p:nvSpPr>
        <p:spPr>
          <a:xfrm>
            <a:off x="189069" y="3925636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accent3"/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7" name="66 Rectángulo redondeado"/>
          <p:cNvSpPr/>
          <p:nvPr/>
        </p:nvSpPr>
        <p:spPr>
          <a:xfrm>
            <a:off x="179291" y="5312349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3" name="72 Grupo"/>
          <p:cNvGrpSpPr/>
          <p:nvPr/>
        </p:nvGrpSpPr>
        <p:grpSpPr>
          <a:xfrm>
            <a:off x="196084" y="4647937"/>
            <a:ext cx="2808312" cy="602651"/>
            <a:chOff x="1517928" y="356964"/>
            <a:chExt cx="930343" cy="602651"/>
          </a:xfrm>
        </p:grpSpPr>
        <p:sp>
          <p:nvSpPr>
            <p:cNvPr id="74" name="73 Rectángulo redondeado"/>
            <p:cNvSpPr/>
            <p:nvPr/>
          </p:nvSpPr>
          <p:spPr>
            <a:xfrm>
              <a:off x="1517928" y="356964"/>
              <a:ext cx="930343" cy="60265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1560506"/>
                <a:satOff val="-1946"/>
                <a:lumOff val="458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5" name="74 Rectángulo"/>
            <p:cNvSpPr/>
            <p:nvPr/>
          </p:nvSpPr>
          <p:spPr>
            <a:xfrm>
              <a:off x="1810269" y="370202"/>
              <a:ext cx="624764" cy="4255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MX" sz="1100" kern="1200"/>
            </a:p>
          </p:txBody>
        </p:sp>
      </p:grpSp>
      <p:grpSp>
        <p:nvGrpSpPr>
          <p:cNvPr id="76" name="75 Grupo"/>
          <p:cNvGrpSpPr/>
          <p:nvPr/>
        </p:nvGrpSpPr>
        <p:grpSpPr>
          <a:xfrm>
            <a:off x="179291" y="4672108"/>
            <a:ext cx="576619" cy="607055"/>
            <a:chOff x="1242968" y="464311"/>
            <a:chExt cx="815462" cy="815462"/>
          </a:xfrm>
        </p:grpSpPr>
        <p:sp>
          <p:nvSpPr>
            <p:cNvPr id="77" name="76 Circular"/>
            <p:cNvSpPr/>
            <p:nvPr/>
          </p:nvSpPr>
          <p:spPr>
            <a:xfrm rot="5400000">
              <a:off x="1242968" y="464311"/>
              <a:ext cx="815462" cy="815462"/>
            </a:xfrm>
            <a:prstGeom prst="pieWedg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560506"/>
                <a:satOff val="-1946"/>
                <a:lumOff val="458"/>
                <a:alphaOff val="0"/>
              </a:schemeClr>
            </a:fillRef>
            <a:effectRef idx="0">
              <a:schemeClr val="accent2">
                <a:hueOff val="1560506"/>
                <a:satOff val="-1946"/>
                <a:lumOff val="45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8" name="Circular 4"/>
            <p:cNvSpPr/>
            <p:nvPr/>
          </p:nvSpPr>
          <p:spPr>
            <a:xfrm>
              <a:off x="1242968" y="703154"/>
              <a:ext cx="576619" cy="5766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8232" tIns="78232" rIns="78232" bIns="78232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1100" kern="1200"/>
            </a:p>
          </p:txBody>
        </p:sp>
      </p:grpSp>
      <p:sp>
        <p:nvSpPr>
          <p:cNvPr id="81" name="Llamada rectangular 4"/>
          <p:cNvSpPr/>
          <p:nvPr/>
        </p:nvSpPr>
        <p:spPr>
          <a:xfrm rot="16200000">
            <a:off x="3367392" y="4752585"/>
            <a:ext cx="421460" cy="166091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425" tIns="98425" rIns="98425" bIns="98425" numCol="1" spcCol="1270" anchor="t" anchorCtr="0">
            <a:noAutofit/>
          </a:bodyPr>
          <a:lstStyle/>
          <a:p>
            <a:pPr lvl="0" algn="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100" b="1" kern="1200"/>
          </a:p>
        </p:txBody>
      </p:sp>
      <p:sp>
        <p:nvSpPr>
          <p:cNvPr id="82" name="81 Rectángulo redondeado"/>
          <p:cNvSpPr/>
          <p:nvPr/>
        </p:nvSpPr>
        <p:spPr>
          <a:xfrm>
            <a:off x="4607989" y="1336404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rgbClr val="7030A0"/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2" name="91 Circular"/>
          <p:cNvSpPr/>
          <p:nvPr/>
        </p:nvSpPr>
        <p:spPr>
          <a:xfrm rot="5400000">
            <a:off x="151544" y="1960614"/>
            <a:ext cx="607055" cy="576618"/>
          </a:xfrm>
          <a:prstGeom prst="pieWedg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97" name="96 Circular"/>
          <p:cNvSpPr/>
          <p:nvPr/>
        </p:nvSpPr>
        <p:spPr>
          <a:xfrm rot="5400000">
            <a:off x="151544" y="2634828"/>
            <a:ext cx="607055" cy="576618"/>
          </a:xfrm>
          <a:prstGeom prst="pieWedge">
            <a:avLst/>
          </a:prstGeom>
          <a:solidFill>
            <a:srgbClr val="87694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98" name="97 Circular"/>
          <p:cNvSpPr/>
          <p:nvPr/>
        </p:nvSpPr>
        <p:spPr>
          <a:xfrm rot="5400000">
            <a:off x="164756" y="3280774"/>
            <a:ext cx="607055" cy="576618"/>
          </a:xfrm>
          <a:prstGeom prst="pieWedg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99" name="98 Circular"/>
          <p:cNvSpPr/>
          <p:nvPr/>
        </p:nvSpPr>
        <p:spPr>
          <a:xfrm rot="5400000">
            <a:off x="174281" y="3947312"/>
            <a:ext cx="607055" cy="576618"/>
          </a:xfrm>
          <a:prstGeom prst="pieWedge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101" name="100 Circular"/>
          <p:cNvSpPr/>
          <p:nvPr/>
        </p:nvSpPr>
        <p:spPr>
          <a:xfrm rot="5400000">
            <a:off x="159779" y="5325365"/>
            <a:ext cx="607055" cy="576619"/>
          </a:xfrm>
          <a:prstGeom prst="pieWedg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103" name="102 Circular"/>
          <p:cNvSpPr/>
          <p:nvPr/>
        </p:nvSpPr>
        <p:spPr>
          <a:xfrm rot="5400000">
            <a:off x="4581504" y="1344051"/>
            <a:ext cx="607055" cy="576619"/>
          </a:xfrm>
          <a:prstGeom prst="pieWedg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105" name="104 Rectángulo"/>
          <p:cNvSpPr/>
          <p:nvPr/>
        </p:nvSpPr>
        <p:spPr>
          <a:xfrm>
            <a:off x="611560" y="2636912"/>
            <a:ext cx="21857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 smtClean="0">
                <a:latin typeface="Interstate-Light" pitchFamily="2" charset="0"/>
              </a:rPr>
              <a:t>Contribuciones de Mejoras</a:t>
            </a:r>
            <a:endParaRPr lang="es-MX" sz="1600" dirty="0"/>
          </a:p>
        </p:txBody>
      </p:sp>
      <p:sp>
        <p:nvSpPr>
          <p:cNvPr id="106" name="105 Rectángulo"/>
          <p:cNvSpPr/>
          <p:nvPr/>
        </p:nvSpPr>
        <p:spPr>
          <a:xfrm>
            <a:off x="808303" y="4057684"/>
            <a:ext cx="18467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 smtClean="0">
                <a:latin typeface="Interstate-Light" pitchFamily="2" charset="0"/>
              </a:rPr>
              <a:t>Productos</a:t>
            </a:r>
            <a:endParaRPr lang="es-MX" sz="1600" dirty="0"/>
          </a:p>
        </p:txBody>
      </p:sp>
      <p:sp>
        <p:nvSpPr>
          <p:cNvPr id="107" name="106 Rectángulo"/>
          <p:cNvSpPr/>
          <p:nvPr/>
        </p:nvSpPr>
        <p:spPr>
          <a:xfrm>
            <a:off x="698708" y="4767842"/>
            <a:ext cx="21857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 smtClean="0">
                <a:latin typeface="Interstate-Light" pitchFamily="2" charset="0"/>
              </a:rPr>
              <a:t>Aprovechamientos</a:t>
            </a:r>
            <a:endParaRPr lang="es-MX" sz="1600" dirty="0"/>
          </a:p>
        </p:txBody>
      </p:sp>
      <p:sp>
        <p:nvSpPr>
          <p:cNvPr id="108" name="107 Rectángulo"/>
          <p:cNvSpPr/>
          <p:nvPr/>
        </p:nvSpPr>
        <p:spPr>
          <a:xfrm>
            <a:off x="686183" y="5321287"/>
            <a:ext cx="21857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 smtClean="0">
                <a:latin typeface="Interstate-Light" pitchFamily="2" charset="0"/>
              </a:rPr>
              <a:t>Ingresos por ventas de bienes y servicios</a:t>
            </a:r>
            <a:endParaRPr lang="es-MX" sz="1600" dirty="0"/>
          </a:p>
        </p:txBody>
      </p:sp>
      <p:sp>
        <p:nvSpPr>
          <p:cNvPr id="109" name="108 Rectángulo"/>
          <p:cNvSpPr/>
          <p:nvPr/>
        </p:nvSpPr>
        <p:spPr>
          <a:xfrm>
            <a:off x="5076942" y="1354280"/>
            <a:ext cx="21355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600" dirty="0" smtClean="0">
                <a:latin typeface="Interstate-Light" pitchFamily="2" charset="0"/>
              </a:rPr>
              <a:t>Participaciones y Aportaciones</a:t>
            </a:r>
            <a:endParaRPr lang="es-MX" sz="1600" dirty="0"/>
          </a:p>
        </p:txBody>
      </p:sp>
      <p:sp>
        <p:nvSpPr>
          <p:cNvPr id="113" name="112 Rectángulo redondeado"/>
          <p:cNvSpPr/>
          <p:nvPr/>
        </p:nvSpPr>
        <p:spPr>
          <a:xfrm>
            <a:off x="4629738" y="2001251"/>
            <a:ext cx="2808312" cy="602651"/>
          </a:xfrm>
          <a:prstGeom prst="roundRect">
            <a:avLst>
              <a:gd name="adj" fmla="val 10000"/>
            </a:avLst>
          </a:prstGeom>
          <a:ln>
            <a:solidFill>
              <a:schemeClr val="accent3"/>
            </a:solidFill>
          </a:ln>
        </p:spPr>
        <p:style>
          <a:lnRef idx="2">
            <a:schemeClr val="accent2">
              <a:hueOff val="1560506"/>
              <a:satOff val="-1946"/>
              <a:lumOff val="45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5" name="114 Circular"/>
          <p:cNvSpPr/>
          <p:nvPr/>
        </p:nvSpPr>
        <p:spPr>
          <a:xfrm rot="5400000">
            <a:off x="4592213" y="2010653"/>
            <a:ext cx="607055" cy="576618"/>
          </a:xfrm>
          <a:prstGeom prst="pieWedg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560506"/>
              <a:satOff val="-1946"/>
              <a:lumOff val="458"/>
              <a:alphaOff val="0"/>
            </a:schemeClr>
          </a:fillRef>
          <a:effectRef idx="0">
            <a:schemeClr val="accent2">
              <a:hueOff val="1560506"/>
              <a:satOff val="-1946"/>
              <a:lumOff val="458"/>
              <a:alphaOff val="0"/>
            </a:schemeClr>
          </a:effectRef>
          <a:fontRef idx="minor">
            <a:schemeClr val="lt1"/>
          </a:fontRef>
        </p:style>
      </p:sp>
      <p:sp>
        <p:nvSpPr>
          <p:cNvPr id="120" name="Circular 4"/>
          <p:cNvSpPr/>
          <p:nvPr/>
        </p:nvSpPr>
        <p:spPr>
          <a:xfrm>
            <a:off x="196895" y="2248923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s-MX" sz="28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1" name="Circular 4"/>
          <p:cNvSpPr/>
          <p:nvPr/>
        </p:nvSpPr>
        <p:spPr>
          <a:xfrm>
            <a:off x="189499" y="2887395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</a:rPr>
              <a:t>3</a:t>
            </a:r>
            <a:endParaRPr lang="es-MX" sz="2800" b="1" kern="1200" dirty="0">
              <a:solidFill>
                <a:schemeClr val="bg1"/>
              </a:solidFill>
            </a:endParaRPr>
          </a:p>
        </p:txBody>
      </p:sp>
      <p:sp>
        <p:nvSpPr>
          <p:cNvPr id="122" name="Circular 4"/>
          <p:cNvSpPr/>
          <p:nvPr/>
        </p:nvSpPr>
        <p:spPr>
          <a:xfrm>
            <a:off x="189499" y="3558595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</a:rPr>
              <a:t>4</a:t>
            </a:r>
            <a:endParaRPr lang="es-MX" sz="2800" b="1" kern="1200" dirty="0">
              <a:solidFill>
                <a:schemeClr val="bg1"/>
              </a:solidFill>
            </a:endParaRPr>
          </a:p>
        </p:txBody>
      </p:sp>
      <p:sp>
        <p:nvSpPr>
          <p:cNvPr id="123" name="Circular 4"/>
          <p:cNvSpPr/>
          <p:nvPr/>
        </p:nvSpPr>
        <p:spPr>
          <a:xfrm>
            <a:off x="196895" y="4240514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dirty="0">
                <a:solidFill>
                  <a:schemeClr val="bg1"/>
                </a:solidFill>
              </a:rPr>
              <a:t>5</a:t>
            </a:r>
            <a:endParaRPr lang="es-MX" sz="2800" b="1" kern="1200" dirty="0">
              <a:solidFill>
                <a:schemeClr val="bg1"/>
              </a:solidFill>
            </a:endParaRPr>
          </a:p>
        </p:txBody>
      </p:sp>
      <p:sp>
        <p:nvSpPr>
          <p:cNvPr id="124" name="Circular 4"/>
          <p:cNvSpPr/>
          <p:nvPr/>
        </p:nvSpPr>
        <p:spPr>
          <a:xfrm>
            <a:off x="179291" y="4944957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</a:rPr>
              <a:t>6</a:t>
            </a:r>
            <a:endParaRPr lang="es-MX" sz="2800" b="1" kern="1200" dirty="0">
              <a:solidFill>
                <a:schemeClr val="bg1"/>
              </a:solidFill>
            </a:endParaRPr>
          </a:p>
        </p:txBody>
      </p:sp>
      <p:sp>
        <p:nvSpPr>
          <p:cNvPr id="125" name="Circular 4"/>
          <p:cNvSpPr/>
          <p:nvPr/>
        </p:nvSpPr>
        <p:spPr>
          <a:xfrm>
            <a:off x="196084" y="5594614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</a:rPr>
              <a:t>7</a:t>
            </a:r>
            <a:endParaRPr lang="es-MX" sz="2800" b="1" kern="1200" dirty="0">
              <a:solidFill>
                <a:schemeClr val="bg1"/>
              </a:solidFill>
            </a:endParaRPr>
          </a:p>
        </p:txBody>
      </p:sp>
      <p:sp>
        <p:nvSpPr>
          <p:cNvPr id="126" name="Circular 4"/>
          <p:cNvSpPr/>
          <p:nvPr/>
        </p:nvSpPr>
        <p:spPr>
          <a:xfrm>
            <a:off x="4618055" y="1601752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</a:rPr>
              <a:t>8</a:t>
            </a:r>
            <a:endParaRPr lang="es-MX" sz="2800" b="1" kern="1200" dirty="0">
              <a:solidFill>
                <a:schemeClr val="bg1"/>
              </a:solidFill>
            </a:endParaRPr>
          </a:p>
        </p:txBody>
      </p:sp>
      <p:sp>
        <p:nvSpPr>
          <p:cNvPr id="127" name="Circular 4"/>
          <p:cNvSpPr/>
          <p:nvPr/>
        </p:nvSpPr>
        <p:spPr>
          <a:xfrm>
            <a:off x="4629738" y="2263863"/>
            <a:ext cx="437800" cy="3114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lvl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800" b="1" kern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s-MX" sz="28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401306" y="1455704"/>
            <a:ext cx="792088" cy="325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Llamada rectangular 4"/>
          <p:cNvSpPr/>
          <p:nvPr/>
        </p:nvSpPr>
        <p:spPr>
          <a:xfrm rot="16200000">
            <a:off x="3391530" y="753712"/>
            <a:ext cx="421460" cy="166091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425" tIns="98425" rIns="98425" bIns="98425" numCol="1" spcCol="1270" anchor="t" anchorCtr="0">
            <a:noAutofit/>
          </a:bodyPr>
          <a:lstStyle/>
          <a:p>
            <a:pPr lvl="0" algn="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100" b="1" kern="1200"/>
          </a:p>
        </p:txBody>
      </p:sp>
      <p:sp>
        <p:nvSpPr>
          <p:cNvPr id="32" name="31 Llamada rectangular"/>
          <p:cNvSpPr/>
          <p:nvPr/>
        </p:nvSpPr>
        <p:spPr>
          <a:xfrm rot="16200000">
            <a:off x="3340857" y="738751"/>
            <a:ext cx="482724" cy="1752104"/>
          </a:xfrm>
          <a:prstGeom prst="wedgeRectCallout">
            <a:avLst>
              <a:gd name="adj1" fmla="val 0"/>
              <a:gd name="adj2" fmla="val 0"/>
            </a:avLst>
          </a:prstGeom>
          <a:solidFill>
            <a:schemeClr val="accent5">
              <a:lumMod val="60000"/>
              <a:lumOff val="40000"/>
              <a:alpha val="41961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7 Rectángulo"/>
          <p:cNvSpPr/>
          <p:nvPr/>
        </p:nvSpPr>
        <p:spPr>
          <a:xfrm>
            <a:off x="2656359" y="1399505"/>
            <a:ext cx="18722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  <a:endParaRPr lang="es-MX" sz="1400" b="1" dirty="0"/>
          </a:p>
        </p:txBody>
      </p:sp>
      <p:sp>
        <p:nvSpPr>
          <p:cNvPr id="136" name="135 Rectángulo"/>
          <p:cNvSpPr/>
          <p:nvPr/>
        </p:nvSpPr>
        <p:spPr>
          <a:xfrm>
            <a:off x="2706164" y="2061996"/>
            <a:ext cx="389461" cy="325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137" name="136 Rectángulo"/>
          <p:cNvSpPr/>
          <p:nvPr/>
        </p:nvSpPr>
        <p:spPr>
          <a:xfrm>
            <a:off x="2759570" y="2782729"/>
            <a:ext cx="336055" cy="325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104" name="103 Rectángulo"/>
          <p:cNvSpPr/>
          <p:nvPr/>
        </p:nvSpPr>
        <p:spPr>
          <a:xfrm>
            <a:off x="621359" y="1932504"/>
            <a:ext cx="25200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sz="1600" dirty="0" smtClean="0">
                <a:latin typeface="Interstate-Light" pitchFamily="2" charset="0"/>
              </a:rPr>
              <a:t>Cuotas y Aportaciones de Seguridad Social  </a:t>
            </a:r>
            <a:endParaRPr lang="es-MX" sz="1600" dirty="0"/>
          </a:p>
        </p:txBody>
      </p:sp>
      <p:sp>
        <p:nvSpPr>
          <p:cNvPr id="138" name="137 Rectángulo"/>
          <p:cNvSpPr/>
          <p:nvPr/>
        </p:nvSpPr>
        <p:spPr>
          <a:xfrm>
            <a:off x="2655061" y="3429000"/>
            <a:ext cx="433824" cy="325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139" name="138 Rectángulo"/>
          <p:cNvSpPr/>
          <p:nvPr/>
        </p:nvSpPr>
        <p:spPr>
          <a:xfrm>
            <a:off x="2695013" y="4063250"/>
            <a:ext cx="389461" cy="3257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39" name="Llamada rectangular 4"/>
          <p:cNvSpPr/>
          <p:nvPr/>
        </p:nvSpPr>
        <p:spPr>
          <a:xfrm rot="16200000">
            <a:off x="3384384" y="1429223"/>
            <a:ext cx="421460" cy="1646628"/>
          </a:xfrm>
          <a:prstGeom prst="rect">
            <a:avLst/>
          </a:prstGeom>
          <a:solidFill>
            <a:srgbClr val="9BBB59">
              <a:alpha val="38824"/>
            </a:srgbClr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425" tIns="98425" rIns="98425" bIns="98425" numCol="1" spcCol="1270" anchor="t" anchorCtr="0">
            <a:noAutofit/>
          </a:bodyPr>
          <a:lstStyle/>
          <a:p>
            <a:pPr lvl="0" algn="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100" b="1" kern="1200"/>
          </a:p>
        </p:txBody>
      </p:sp>
      <p:sp>
        <p:nvSpPr>
          <p:cNvPr id="38" name="37 Llamada rectangular"/>
          <p:cNvSpPr/>
          <p:nvPr/>
        </p:nvSpPr>
        <p:spPr>
          <a:xfrm rot="16200000">
            <a:off x="3332088" y="2083000"/>
            <a:ext cx="482724" cy="1734565"/>
          </a:xfrm>
          <a:prstGeom prst="wedgeRectCallout">
            <a:avLst>
              <a:gd name="adj1" fmla="val 0"/>
              <a:gd name="adj2" fmla="val 0"/>
            </a:avLst>
          </a:prstGeom>
          <a:solidFill>
            <a:schemeClr val="bg2">
              <a:lumMod val="50000"/>
              <a:alpha val="38824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2" name="61 Grupo"/>
          <p:cNvGrpSpPr/>
          <p:nvPr/>
        </p:nvGrpSpPr>
        <p:grpSpPr>
          <a:xfrm rot="16200000">
            <a:off x="3322505" y="2720374"/>
            <a:ext cx="482724" cy="1737708"/>
            <a:chOff x="3801955" y="714044"/>
            <a:chExt cx="1507457" cy="334995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63" name="62 Llamada rectangular"/>
            <p:cNvSpPr/>
            <p:nvPr/>
          </p:nvSpPr>
          <p:spPr>
            <a:xfrm>
              <a:off x="3801955" y="714044"/>
              <a:ext cx="1507457" cy="3349955"/>
            </a:xfrm>
            <a:prstGeom prst="wedgeRectCallout">
              <a:avLst>
                <a:gd name="adj1" fmla="val 0"/>
                <a:gd name="adj2" fmla="val 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Llamada rectangular 4"/>
            <p:cNvSpPr/>
            <p:nvPr/>
          </p:nvSpPr>
          <p:spPr>
            <a:xfrm>
              <a:off x="3993270" y="714044"/>
              <a:ext cx="1316142" cy="334995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8425" tIns="98425" rIns="98425" bIns="98425" numCol="1" spcCol="1270" anchor="t" anchorCtr="0">
              <a:noAutofit/>
            </a:bodyPr>
            <a:lstStyle/>
            <a:p>
              <a:pPr lvl="0" algn="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3100" b="1" kern="1200"/>
            </a:p>
          </p:txBody>
        </p:sp>
      </p:grpSp>
      <p:sp>
        <p:nvSpPr>
          <p:cNvPr id="66" name="Llamada rectangular 4"/>
          <p:cNvSpPr/>
          <p:nvPr/>
        </p:nvSpPr>
        <p:spPr>
          <a:xfrm rot="16200000">
            <a:off x="3345991" y="3365253"/>
            <a:ext cx="421460" cy="1723415"/>
          </a:xfrm>
          <a:prstGeom prst="rect">
            <a:avLst/>
          </a:prstGeom>
          <a:solidFill>
            <a:srgbClr val="9BBB59">
              <a:alpha val="38824"/>
            </a:srgbClr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425" tIns="98425" rIns="98425" bIns="98425" numCol="1" spcCol="1270" anchor="t" anchorCtr="0">
            <a:noAutofit/>
          </a:bodyPr>
          <a:lstStyle/>
          <a:p>
            <a:pPr lvl="0" algn="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100" b="1" kern="1200"/>
          </a:p>
        </p:txBody>
      </p:sp>
      <p:sp>
        <p:nvSpPr>
          <p:cNvPr id="128" name="127 Rectángulo"/>
          <p:cNvSpPr/>
          <p:nvPr/>
        </p:nvSpPr>
        <p:spPr>
          <a:xfrm>
            <a:off x="2699792" y="2075813"/>
            <a:ext cx="18002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</a:p>
        </p:txBody>
      </p:sp>
      <p:sp>
        <p:nvSpPr>
          <p:cNvPr id="129" name="128 Rectángulo"/>
          <p:cNvSpPr/>
          <p:nvPr/>
        </p:nvSpPr>
        <p:spPr>
          <a:xfrm>
            <a:off x="2706164" y="2756665"/>
            <a:ext cx="18002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  <a:endParaRPr lang="es-MX" sz="1400" b="1" dirty="0"/>
          </a:p>
        </p:txBody>
      </p:sp>
      <p:sp>
        <p:nvSpPr>
          <p:cNvPr id="130" name="129 Rectángulo"/>
          <p:cNvSpPr/>
          <p:nvPr/>
        </p:nvSpPr>
        <p:spPr>
          <a:xfrm>
            <a:off x="2555776" y="3395311"/>
            <a:ext cx="19505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  <a:endParaRPr lang="es-MX" sz="1400" b="1" dirty="0"/>
          </a:p>
        </p:txBody>
      </p:sp>
      <p:sp>
        <p:nvSpPr>
          <p:cNvPr id="131" name="130 Rectángulo"/>
          <p:cNvSpPr/>
          <p:nvPr/>
        </p:nvSpPr>
        <p:spPr>
          <a:xfrm>
            <a:off x="2695013" y="4026906"/>
            <a:ext cx="18002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  <a:endParaRPr lang="es-MX" sz="1400" b="1" dirty="0"/>
          </a:p>
        </p:txBody>
      </p:sp>
      <p:sp>
        <p:nvSpPr>
          <p:cNvPr id="1024" name="1023 Rectángulo"/>
          <p:cNvSpPr/>
          <p:nvPr/>
        </p:nvSpPr>
        <p:spPr>
          <a:xfrm>
            <a:off x="2773212" y="4767842"/>
            <a:ext cx="323888" cy="30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141" name="140 Rectángulo"/>
          <p:cNvSpPr/>
          <p:nvPr/>
        </p:nvSpPr>
        <p:spPr>
          <a:xfrm>
            <a:off x="2740900" y="5462272"/>
            <a:ext cx="323888" cy="30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142" name="141 Rectángulo"/>
          <p:cNvSpPr/>
          <p:nvPr/>
        </p:nvSpPr>
        <p:spPr>
          <a:xfrm>
            <a:off x="7245550" y="1484634"/>
            <a:ext cx="323888" cy="30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143" name="142 Rectángulo"/>
          <p:cNvSpPr/>
          <p:nvPr/>
        </p:nvSpPr>
        <p:spPr>
          <a:xfrm>
            <a:off x="7276106" y="2145868"/>
            <a:ext cx="323888" cy="3061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/>
          </a:p>
        </p:txBody>
      </p:sp>
      <p:sp>
        <p:nvSpPr>
          <p:cNvPr id="80" name="79 Llamada rectangular"/>
          <p:cNvSpPr/>
          <p:nvPr/>
        </p:nvSpPr>
        <p:spPr>
          <a:xfrm rot="16200000">
            <a:off x="3362310" y="4783216"/>
            <a:ext cx="482724" cy="1660919"/>
          </a:xfrm>
          <a:prstGeom prst="wedgeRectCallout">
            <a:avLst>
              <a:gd name="adj1" fmla="val 0"/>
              <a:gd name="adj2" fmla="val 0"/>
            </a:avLst>
          </a:prstGeom>
          <a:solidFill>
            <a:schemeClr val="accent6">
              <a:lumMod val="40000"/>
              <a:lumOff val="60000"/>
              <a:alpha val="41961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Llamada rectangular 4"/>
          <p:cNvSpPr/>
          <p:nvPr/>
        </p:nvSpPr>
        <p:spPr>
          <a:xfrm rot="16200000">
            <a:off x="7705104" y="716213"/>
            <a:ext cx="421460" cy="1843031"/>
          </a:xfrm>
          <a:prstGeom prst="rect">
            <a:avLst/>
          </a:prstGeom>
          <a:solidFill>
            <a:schemeClr val="accent4">
              <a:alpha val="38824"/>
            </a:schemeClr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425" tIns="98425" rIns="98425" bIns="98425" numCol="1" spcCol="1270" anchor="t" anchorCtr="0">
            <a:noAutofit/>
          </a:bodyPr>
          <a:lstStyle/>
          <a:p>
            <a:pPr lvl="0" algn="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400" b="1" kern="1200"/>
          </a:p>
        </p:txBody>
      </p:sp>
      <p:sp>
        <p:nvSpPr>
          <p:cNvPr id="84" name="83 Rectángulo"/>
          <p:cNvSpPr/>
          <p:nvPr/>
        </p:nvSpPr>
        <p:spPr>
          <a:xfrm>
            <a:off x="2703571" y="5405873"/>
            <a:ext cx="18002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  <a:endParaRPr lang="es-MX" sz="1400" b="1" dirty="0"/>
          </a:p>
        </p:txBody>
      </p:sp>
      <p:sp>
        <p:nvSpPr>
          <p:cNvPr id="114" name="Llamada rectangular 4"/>
          <p:cNvSpPr/>
          <p:nvPr/>
        </p:nvSpPr>
        <p:spPr>
          <a:xfrm rot="16200000">
            <a:off x="7825053" y="1479262"/>
            <a:ext cx="421460" cy="1646628"/>
          </a:xfrm>
          <a:prstGeom prst="rect">
            <a:avLst/>
          </a:prstGeom>
          <a:solidFill>
            <a:srgbClr val="9BBB59">
              <a:alpha val="38824"/>
            </a:srgbClr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8425" tIns="98425" rIns="98425" bIns="98425" numCol="1" spcCol="1270" anchor="t" anchorCtr="0">
            <a:noAutofit/>
          </a:bodyPr>
          <a:lstStyle/>
          <a:p>
            <a:pPr lvl="0" algn="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100" b="1" kern="1200"/>
          </a:p>
        </p:txBody>
      </p:sp>
      <p:sp>
        <p:nvSpPr>
          <p:cNvPr id="132" name="131 Rectángulo"/>
          <p:cNvSpPr/>
          <p:nvPr/>
        </p:nvSpPr>
        <p:spPr>
          <a:xfrm>
            <a:off x="7121079" y="2117909"/>
            <a:ext cx="18002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38,511,751</a:t>
            </a:r>
            <a:r>
              <a:rPr lang="es-MX" sz="1400" b="1" dirty="0" smtClean="0"/>
              <a:t>.00</a:t>
            </a:r>
            <a:endParaRPr lang="es-MX" sz="1400" b="1" dirty="0"/>
          </a:p>
        </p:txBody>
      </p:sp>
      <p:sp>
        <p:nvSpPr>
          <p:cNvPr id="133" name="132 Rectángulo"/>
          <p:cNvSpPr/>
          <p:nvPr/>
        </p:nvSpPr>
        <p:spPr>
          <a:xfrm>
            <a:off x="6905329" y="1453062"/>
            <a:ext cx="20005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0.00</a:t>
            </a:r>
            <a:endParaRPr lang="es-MX" sz="1400" b="1" dirty="0"/>
          </a:p>
        </p:txBody>
      </p:sp>
      <p:sp>
        <p:nvSpPr>
          <p:cNvPr id="72" name="71 Llamada rectangular"/>
          <p:cNvSpPr/>
          <p:nvPr/>
        </p:nvSpPr>
        <p:spPr>
          <a:xfrm rot="16200000">
            <a:off x="3360389" y="4102653"/>
            <a:ext cx="482724" cy="1668932"/>
          </a:xfrm>
          <a:prstGeom prst="wedgeRectCallout">
            <a:avLst>
              <a:gd name="adj1" fmla="val 0"/>
              <a:gd name="adj2" fmla="val 0"/>
            </a:avLst>
          </a:prstGeom>
          <a:solidFill>
            <a:schemeClr val="bg2">
              <a:lumMod val="50000"/>
              <a:alpha val="38824"/>
            </a:schemeClr>
          </a:solidFill>
          <a:ln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4" name="133 Rectángulo"/>
          <p:cNvSpPr/>
          <p:nvPr/>
        </p:nvSpPr>
        <p:spPr>
          <a:xfrm>
            <a:off x="2727100" y="4752453"/>
            <a:ext cx="18002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b="1" dirty="0" smtClean="0"/>
              <a:t>0</a:t>
            </a:r>
            <a:r>
              <a:rPr lang="es-MX" sz="1400" b="1" dirty="0" smtClean="0"/>
              <a:t>.00</a:t>
            </a:r>
            <a:endParaRPr lang="es-MX" sz="1400" b="1" dirty="0"/>
          </a:p>
        </p:txBody>
      </p:sp>
      <p:sp>
        <p:nvSpPr>
          <p:cNvPr id="86" name="85 Rectángulo"/>
          <p:cNvSpPr/>
          <p:nvPr/>
        </p:nvSpPr>
        <p:spPr>
          <a:xfrm>
            <a:off x="4699249" y="3518190"/>
            <a:ext cx="11337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Gran</a:t>
            </a:r>
          </a:p>
          <a:p>
            <a:pPr algn="ctr"/>
            <a:r>
              <a:rPr lang="es-MX" b="1" dirty="0" smtClean="0"/>
              <a:t>Total</a:t>
            </a:r>
            <a:endParaRPr lang="es-MX" b="1" dirty="0"/>
          </a:p>
        </p:txBody>
      </p:sp>
      <p:sp>
        <p:nvSpPr>
          <p:cNvPr id="116" name="115 Rectángulo"/>
          <p:cNvSpPr/>
          <p:nvPr/>
        </p:nvSpPr>
        <p:spPr>
          <a:xfrm>
            <a:off x="4762071" y="2054008"/>
            <a:ext cx="2671376" cy="57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1400" dirty="0" smtClean="0">
                <a:latin typeface="Interstate-Light" pitchFamily="2" charset="0"/>
              </a:rPr>
              <a:t>Transferencias, Asignaciones, Subsidios y Otras Ayudas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xmlns="" val="26321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antalla"/>
          <p:cNvSpPr/>
          <p:nvPr/>
        </p:nvSpPr>
        <p:spPr>
          <a:xfrm flipH="1">
            <a:off x="1547664" y="2132856"/>
            <a:ext cx="6264696" cy="4012464"/>
          </a:xfrm>
          <a:prstGeom prst="flowChartDisplay">
            <a:avLst/>
          </a:prstGeom>
          <a:solidFill>
            <a:srgbClr val="FD7D6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3" name="15 CuadroTexto"/>
          <p:cNvSpPr txBox="1"/>
          <p:nvPr/>
        </p:nvSpPr>
        <p:spPr>
          <a:xfrm>
            <a:off x="2123728" y="2492896"/>
            <a:ext cx="474711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dirty="0" smtClean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Es el documento donde se plasma la distribución estimada del gasto anual </a:t>
            </a:r>
            <a:r>
              <a:rPr lang="es-ES" sz="2200" dirty="0" smtClean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de la CDHEC. </a:t>
            </a:r>
            <a:endParaRPr lang="es-ES" sz="2200" dirty="0" smtClean="0">
              <a:solidFill>
                <a:schemeClr val="bg1"/>
              </a:solidFill>
              <a:latin typeface="Interstate-Light" pitchFamily="2" charset="0"/>
              <a:cs typeface="Segoe UI" pitchFamily="34" charset="0"/>
            </a:endParaRPr>
          </a:p>
          <a:p>
            <a:pPr algn="just"/>
            <a:endParaRPr lang="es-ES" sz="2200" dirty="0" smtClean="0">
              <a:solidFill>
                <a:schemeClr val="bg1"/>
              </a:solidFill>
              <a:latin typeface="Interstate-Light" pitchFamily="2" charset="0"/>
              <a:cs typeface="Segoe UI" pitchFamily="34" charset="0"/>
            </a:endParaRPr>
          </a:p>
          <a:p>
            <a:pPr algn="just"/>
            <a:r>
              <a:rPr lang="es-ES" sz="2200" dirty="0" smtClean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El presupuesto nos indica la cantidad, la forma y el destino de los recursos públicos, por ello es muy significativo que lo conozcas y saber </a:t>
            </a:r>
            <a:r>
              <a:rPr lang="es-ES" sz="2200" dirty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¿</a:t>
            </a:r>
            <a:r>
              <a:rPr lang="es-E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terstate-Light" pitchFamily="2" charset="0"/>
                <a:cs typeface="Segoe UI" pitchFamily="34" charset="0"/>
              </a:rPr>
              <a:t>Para qué? </a:t>
            </a:r>
            <a:r>
              <a:rPr lang="es-ES" sz="2200" dirty="0" smtClean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y en ¿</a:t>
            </a:r>
            <a:r>
              <a:rPr lang="es-E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terstate-Light" pitchFamily="2" charset="0"/>
                <a:cs typeface="Segoe UI" pitchFamily="34" charset="0"/>
              </a:rPr>
              <a:t>Qué?</a:t>
            </a:r>
            <a:r>
              <a:rPr lang="es-ES" sz="2200" dirty="0" smtClean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 gasta </a:t>
            </a:r>
            <a:r>
              <a:rPr lang="es-ES" sz="2200" dirty="0" smtClean="0">
                <a:solidFill>
                  <a:schemeClr val="bg1"/>
                </a:solidFill>
                <a:latin typeface="Interstate-Light" pitchFamily="2" charset="0"/>
                <a:cs typeface="Segoe UI" pitchFamily="34" charset="0"/>
              </a:rPr>
              <a:t>la CDHEC.</a:t>
            </a:r>
            <a:endParaRPr lang="es-MX" sz="2200" dirty="0">
              <a:solidFill>
                <a:schemeClr val="bg1"/>
              </a:solidFill>
              <a:latin typeface="Interstate-Light" pitchFamily="2" charset="0"/>
              <a:cs typeface="Segoe UI" pitchFamily="34" charset="0"/>
            </a:endParaRPr>
          </a:p>
        </p:txBody>
      </p:sp>
      <p:sp>
        <p:nvSpPr>
          <p:cNvPr id="11" name="Rectangle 25"/>
          <p:cNvSpPr/>
          <p:nvPr/>
        </p:nvSpPr>
        <p:spPr>
          <a:xfrm>
            <a:off x="1547664" y="908720"/>
            <a:ext cx="6264696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¿Qué es el Presupuesto de Egresos?</a:t>
            </a:r>
            <a:endParaRPr lang="es-MX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691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11560" y="1196752"/>
            <a:ext cx="7920880" cy="5112568"/>
          </a:xfrm>
          <a:prstGeom prst="rect">
            <a:avLst/>
          </a:prstGeom>
          <a:solidFill>
            <a:schemeClr val="accent2">
              <a:lumMod val="75000"/>
              <a:alpha val="21961"/>
            </a:schemeClr>
          </a:solidFill>
          <a:ln>
            <a:solidFill>
              <a:schemeClr val="bg1">
                <a:alpha val="30196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Rectangle 25"/>
          <p:cNvSpPr/>
          <p:nvPr/>
        </p:nvSpPr>
        <p:spPr>
          <a:xfrm>
            <a:off x="1403648" y="476672"/>
            <a:ext cx="6264696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¿Cuáles son las prioridades de gasto?</a:t>
            </a:r>
            <a:endParaRPr lang="es-MX" sz="2000" b="1" dirty="0">
              <a:solidFill>
                <a:schemeClr val="bg1"/>
              </a:solidFill>
            </a:endParaRPr>
          </a:p>
        </p:txBody>
      </p:sp>
      <p:grpSp>
        <p:nvGrpSpPr>
          <p:cNvPr id="48" name="47 Grupo"/>
          <p:cNvGrpSpPr/>
          <p:nvPr/>
        </p:nvGrpSpPr>
        <p:grpSpPr>
          <a:xfrm>
            <a:off x="1406867" y="1268760"/>
            <a:ext cx="6189468" cy="1014254"/>
            <a:chOff x="817" y="3754"/>
            <a:chExt cx="7119426" cy="1852666"/>
          </a:xfrm>
          <a:solidFill>
            <a:srgbClr val="BC4744"/>
          </a:solidFill>
        </p:grpSpPr>
        <p:sp>
          <p:nvSpPr>
            <p:cNvPr id="49" name="48 Rectángulo redondeado"/>
            <p:cNvSpPr/>
            <p:nvPr/>
          </p:nvSpPr>
          <p:spPr>
            <a:xfrm>
              <a:off x="817" y="3754"/>
              <a:ext cx="7119426" cy="185266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49 Rectángulo"/>
            <p:cNvSpPr/>
            <p:nvPr/>
          </p:nvSpPr>
          <p:spPr>
            <a:xfrm>
              <a:off x="55080" y="58017"/>
              <a:ext cx="7010900" cy="17441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3600" b="1" kern="1200" dirty="0" smtClean="0"/>
                <a:t>Prioridades</a:t>
              </a:r>
              <a:endParaRPr lang="es-MX" sz="3600" b="1" kern="1200" dirty="0"/>
            </a:p>
          </p:txBody>
        </p:sp>
      </p:grpSp>
      <p:grpSp>
        <p:nvGrpSpPr>
          <p:cNvPr id="51" name="50 Grupo"/>
          <p:cNvGrpSpPr/>
          <p:nvPr/>
        </p:nvGrpSpPr>
        <p:grpSpPr>
          <a:xfrm>
            <a:off x="755576" y="2348880"/>
            <a:ext cx="7272808" cy="3888432"/>
            <a:chOff x="817" y="1983375"/>
            <a:chExt cx="4421267" cy="1852666"/>
          </a:xfrm>
        </p:grpSpPr>
        <p:sp>
          <p:nvSpPr>
            <p:cNvPr id="52" name="51 Rectángulo redondeado"/>
            <p:cNvSpPr/>
            <p:nvPr/>
          </p:nvSpPr>
          <p:spPr>
            <a:xfrm>
              <a:off x="817" y="1983375"/>
              <a:ext cx="4409339" cy="185266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52 Rectángulo"/>
            <p:cNvSpPr/>
            <p:nvPr/>
          </p:nvSpPr>
          <p:spPr>
            <a:xfrm>
              <a:off x="132142" y="2037638"/>
              <a:ext cx="4289942" cy="1798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6690" tIns="186690" rIns="186690" bIns="186690" numCol="1" spcCol="1270" anchor="ctr" anchorCtr="0">
              <a:noAutofit/>
            </a:bodyPr>
            <a:lstStyle/>
            <a:p>
              <a:r>
                <a:rPr lang="es-MX" sz="1000" dirty="0" smtClean="0"/>
                <a:t>PROMOCIÓN Y DIFUSIÓN DE LAS ACTIVIDADES REALIZADAS POR LA </a:t>
              </a:r>
              <a:r>
                <a:rPr lang="es-MX" sz="1000" dirty="0" smtClean="0"/>
                <a:t>COMISION </a:t>
              </a:r>
              <a:r>
                <a:rPr lang="es-MX" sz="1000" dirty="0" smtClean="0"/>
                <a:t>DE LOS DERECHOS HUMANOS EN COAHUILA, DE ACUERDO CON LA LEY.	</a:t>
              </a:r>
              <a:endParaRPr lang="es-MX" sz="1000" dirty="0" smtClean="0"/>
            </a:p>
            <a:p>
              <a:r>
                <a:rPr lang="es-MX" sz="1000" dirty="0" smtClean="0"/>
                <a:t>		</a:t>
              </a:r>
            </a:p>
            <a:p>
              <a:r>
                <a:rPr lang="es-MX" sz="1000" dirty="0" smtClean="0"/>
                <a:t>PROGRAMA DE VISITADURIA GENERAL Y VISITADURIAS REGIONALES DE LA CDHEC, BRINDANDO SERVICIOS COMO ASESORIAS, ORIENTACION, GESTORIA, RECEPCIÓN DE QUEJAS, EMISION DE RECOMENDACIONES Y SEGUIMIENTO A LAS MISMAS.	</a:t>
              </a:r>
              <a:endParaRPr lang="es-MX" sz="1000" dirty="0" smtClean="0"/>
            </a:p>
            <a:p>
              <a:r>
                <a:rPr lang="es-MX" sz="1000" dirty="0" smtClean="0"/>
                <a:t>		</a:t>
              </a:r>
            </a:p>
            <a:p>
              <a:r>
                <a:rPr lang="es-MX" sz="1000" dirty="0" smtClean="0"/>
                <a:t>SUPERVISAR LAS ÁREAS DE INCLUSIÓN Y ACCESIBILIDAD EN LAS DIFERENTES DEPENDENCIAS, ASI COMO CONTINUAR CON LA SUPERVISION DE LOS DERECHOS HUMANOS DE LAS PERSONAS DETENIDAS O INTERNAS.	</a:t>
              </a:r>
              <a:endParaRPr lang="es-MX" sz="1000" dirty="0" smtClean="0"/>
            </a:p>
            <a:p>
              <a:r>
                <a:rPr lang="es-MX" sz="1000" dirty="0" smtClean="0"/>
                <a:t>		</a:t>
              </a:r>
            </a:p>
            <a:p>
              <a:r>
                <a:rPr lang="es-MX" sz="1000" dirty="0" smtClean="0"/>
                <a:t>PROMOCIÓN, DIFUSIÓN Y CAPACITACIÓN A NIÑOS, JOVENES, ADULTOS, ADULTOS MAYORES E INCLUSIÓN POR PARTE DE LA SECRETARIA EJECUTIVA DE LA CDHEC.	</a:t>
              </a:r>
              <a:endParaRPr lang="es-MX" sz="1000" dirty="0" smtClean="0"/>
            </a:p>
            <a:p>
              <a:r>
                <a:rPr lang="es-MX" sz="1000" dirty="0" smtClean="0"/>
                <a:t>				</a:t>
              </a:r>
            </a:p>
            <a:p>
              <a:r>
                <a:rPr lang="es-MX" sz="1000" dirty="0" smtClean="0"/>
                <a:t>ELABORACION DE ESTUDIOS SOBRE ARMONIZACIÓN LEGISLATIVA COMO IGUALDAD DE GENERO, NIÑOS, NIÑAS Y ADOLESCENTES, PERSONAS ADULTAS MAYORES</a:t>
              </a:r>
              <a:r>
                <a:rPr lang="es-MX" sz="1000" dirty="0" smtClean="0"/>
                <a:t>.</a:t>
              </a:r>
            </a:p>
            <a:p>
              <a:r>
                <a:rPr lang="es-MX" sz="1000" dirty="0" smtClean="0"/>
                <a:t>			</a:t>
              </a:r>
            </a:p>
            <a:p>
              <a:r>
                <a:rPr lang="es-MX" sz="1000" dirty="0" smtClean="0"/>
                <a:t>ELABORACION DEL LIBRO: "PERSPECTIVAS DE LOS DERECHOS HUMANOS DESDE LA CIENCIA JURÍDICA".	</a:t>
              </a:r>
              <a:endParaRPr lang="es-MX" sz="1000" dirty="0" smtClean="0"/>
            </a:p>
            <a:p>
              <a:r>
                <a:rPr lang="es-MX" sz="1000" dirty="0" smtClean="0"/>
                <a:t>		</a:t>
              </a:r>
            </a:p>
            <a:p>
              <a:r>
                <a:rPr lang="es-MX" sz="1000" dirty="0" smtClean="0"/>
                <a:t>PRESENTACION DEL FORO REGIONAL SOBRE DERECHOS HUMANOS Y DESPLAZAMIENTO FORZADO.			</a:t>
              </a:r>
            </a:p>
            <a:p>
              <a:r>
                <a:rPr lang="es-MX" sz="1000" dirty="0" smtClean="0"/>
                <a:t>EVENTOS ESPECIALES EN MATERIA DE DERECHOS HUMANOS.			</a:t>
              </a:r>
            </a:p>
            <a:p>
              <a:r>
                <a:rPr lang="es-MX" sz="1000" dirty="0" smtClean="0"/>
                <a:t>	</a:t>
              </a:r>
              <a:endParaRPr lang="es-MX" sz="1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13171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23"/>
          <p:cNvSpPr/>
          <p:nvPr/>
        </p:nvSpPr>
        <p:spPr>
          <a:xfrm>
            <a:off x="4189994" y="248292"/>
            <a:ext cx="4816439" cy="5884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Rectangle 24"/>
          <p:cNvSpPr/>
          <p:nvPr/>
        </p:nvSpPr>
        <p:spPr>
          <a:xfrm>
            <a:off x="4197514" y="542501"/>
            <a:ext cx="4805654" cy="29421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Rectangle 25"/>
          <p:cNvSpPr/>
          <p:nvPr/>
        </p:nvSpPr>
        <p:spPr>
          <a:xfrm>
            <a:off x="4317130" y="200268"/>
            <a:ext cx="4436439" cy="48933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715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1524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Presupuesto de Egresos</a:t>
            </a:r>
            <a:endParaRPr lang="es-MX" sz="2000" b="1" dirty="0">
              <a:solidFill>
                <a:schemeClr val="bg1"/>
              </a:solidFill>
            </a:endParaRPr>
          </a:p>
        </p:txBody>
      </p:sp>
      <p:sp>
        <p:nvSpPr>
          <p:cNvPr id="41" name="Freeform 81"/>
          <p:cNvSpPr/>
          <p:nvPr/>
        </p:nvSpPr>
        <p:spPr>
          <a:xfrm>
            <a:off x="8314456" y="944744"/>
            <a:ext cx="705743" cy="180000"/>
          </a:xfrm>
          <a:custGeom>
            <a:avLst/>
            <a:gdLst>
              <a:gd name="connsiteX0" fmla="*/ 51793 w 310753"/>
              <a:gd name="connsiteY0" fmla="*/ 0 h 3901440"/>
              <a:gd name="connsiteX1" fmla="*/ 258960 w 310753"/>
              <a:gd name="connsiteY1" fmla="*/ 0 h 3901440"/>
              <a:gd name="connsiteX2" fmla="*/ 310753 w 310753"/>
              <a:gd name="connsiteY2" fmla="*/ 51793 h 3901440"/>
              <a:gd name="connsiteX3" fmla="*/ 310753 w 310753"/>
              <a:gd name="connsiteY3" fmla="*/ 3901440 h 3901440"/>
              <a:gd name="connsiteX4" fmla="*/ 310753 w 310753"/>
              <a:gd name="connsiteY4" fmla="*/ 3901440 h 3901440"/>
              <a:gd name="connsiteX5" fmla="*/ 0 w 310753"/>
              <a:gd name="connsiteY5" fmla="*/ 3901440 h 3901440"/>
              <a:gd name="connsiteX6" fmla="*/ 0 w 310753"/>
              <a:gd name="connsiteY6" fmla="*/ 3901440 h 3901440"/>
              <a:gd name="connsiteX7" fmla="*/ 0 w 310753"/>
              <a:gd name="connsiteY7" fmla="*/ 51793 h 3901440"/>
              <a:gd name="connsiteX8" fmla="*/ 51793 w 310753"/>
              <a:gd name="connsiteY8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0753" h="3901440">
                <a:moveTo>
                  <a:pt x="310753" y="650255"/>
                </a:moveTo>
                <a:lnTo>
                  <a:pt x="310753" y="3251185"/>
                </a:lnTo>
                <a:cubicBezTo>
                  <a:pt x="310753" y="3610302"/>
                  <a:pt x="308906" y="3901434"/>
                  <a:pt x="306628" y="3901434"/>
                </a:cubicBezTo>
                <a:lnTo>
                  <a:pt x="0" y="3901434"/>
                </a:lnTo>
                <a:lnTo>
                  <a:pt x="0" y="3901434"/>
                </a:lnTo>
                <a:lnTo>
                  <a:pt x="0" y="6"/>
                </a:lnTo>
                <a:lnTo>
                  <a:pt x="0" y="6"/>
                </a:lnTo>
                <a:lnTo>
                  <a:pt x="306628" y="6"/>
                </a:lnTo>
                <a:cubicBezTo>
                  <a:pt x="308906" y="6"/>
                  <a:pt x="310753" y="291138"/>
                  <a:pt x="310753" y="65025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1" tIns="30410" rIns="45650" bIns="30411" numCol="1" spcCol="1270" anchor="b" anchorCtr="0">
            <a:noAutofit/>
          </a:bodyPr>
          <a:lstStyle/>
          <a:p>
            <a:pPr marL="57150" lvl="1" indent="-57150" algn="ct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s-MX" sz="1100" b="1" kern="1200" dirty="0">
              <a:solidFill>
                <a:schemeClr val="bg1"/>
              </a:solidFill>
            </a:endParaRPr>
          </a:p>
          <a:p>
            <a:pPr marL="0" lvl="1" algn="ctr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s-MX" sz="1100" b="1" kern="1200" dirty="0" smtClean="0">
                <a:solidFill>
                  <a:schemeClr val="bg1"/>
                </a:solidFill>
              </a:rPr>
              <a:t>  Pesos</a:t>
            </a:r>
            <a:endParaRPr lang="es-MX" sz="1100" b="1" kern="1200" dirty="0">
              <a:solidFill>
                <a:schemeClr val="bg1"/>
              </a:solidFill>
            </a:endParaRPr>
          </a:p>
        </p:txBody>
      </p:sp>
      <p:sp>
        <p:nvSpPr>
          <p:cNvPr id="42" name="Oval 73"/>
          <p:cNvSpPr/>
          <p:nvPr/>
        </p:nvSpPr>
        <p:spPr>
          <a:xfrm>
            <a:off x="8378828" y="976531"/>
            <a:ext cx="87385" cy="82069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</p:sp>
      <p:grpSp>
        <p:nvGrpSpPr>
          <p:cNvPr id="43" name="42 Grupo"/>
          <p:cNvGrpSpPr/>
          <p:nvPr/>
        </p:nvGrpSpPr>
        <p:grpSpPr>
          <a:xfrm rot="10800000">
            <a:off x="6042687" y="3612610"/>
            <a:ext cx="2279453" cy="1643114"/>
            <a:chOff x="0" y="3519619"/>
            <a:chExt cx="1570918" cy="544325"/>
          </a:xfrm>
          <a:solidFill>
            <a:schemeClr val="accent4">
              <a:lumMod val="75000"/>
            </a:schemeClr>
          </a:solidFill>
        </p:grpSpPr>
        <p:sp>
          <p:nvSpPr>
            <p:cNvPr id="44" name="43 Redondear rectángulo de esquina del mismo lado"/>
            <p:cNvSpPr/>
            <p:nvPr/>
          </p:nvSpPr>
          <p:spPr>
            <a:xfrm>
              <a:off x="0" y="3519619"/>
              <a:ext cx="1570918" cy="544325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edondear rectángulo de esquina del mismo lado 4"/>
            <p:cNvSpPr/>
            <p:nvPr/>
          </p:nvSpPr>
          <p:spPr>
            <a:xfrm>
              <a:off x="26577" y="3546196"/>
              <a:ext cx="1517764" cy="517748"/>
            </a:xfrm>
            <a:prstGeom prst="rect">
              <a:avLst/>
            </a:prstGeom>
            <a:grp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195" tIns="36195" rIns="36195" bIns="3619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1900" kern="1200" dirty="0"/>
            </a:p>
          </p:txBody>
        </p:sp>
      </p:grpSp>
      <p:grpSp>
        <p:nvGrpSpPr>
          <p:cNvPr id="46" name="45 Grupo"/>
          <p:cNvGrpSpPr/>
          <p:nvPr/>
        </p:nvGrpSpPr>
        <p:grpSpPr>
          <a:xfrm rot="10800000">
            <a:off x="6053225" y="1474228"/>
            <a:ext cx="2279453" cy="1638295"/>
            <a:chOff x="0" y="1515"/>
            <a:chExt cx="1570918" cy="632952"/>
          </a:xfrm>
          <a:solidFill>
            <a:schemeClr val="accent5">
              <a:lumMod val="75000"/>
            </a:schemeClr>
          </a:solidFill>
        </p:grpSpPr>
        <p:sp>
          <p:nvSpPr>
            <p:cNvPr id="47" name="46 Redondear rectángulo de esquina del mismo lado"/>
            <p:cNvSpPr/>
            <p:nvPr/>
          </p:nvSpPr>
          <p:spPr>
            <a:xfrm>
              <a:off x="0" y="1515"/>
              <a:ext cx="1570918" cy="632952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edondear rectángulo de esquina del mismo lado 4"/>
            <p:cNvSpPr/>
            <p:nvPr/>
          </p:nvSpPr>
          <p:spPr>
            <a:xfrm>
              <a:off x="30904" y="32419"/>
              <a:ext cx="1509110" cy="602048"/>
            </a:xfrm>
            <a:prstGeom prst="rect">
              <a:avLst/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2000" kern="1200" dirty="0"/>
            </a:p>
          </p:txBody>
        </p:sp>
      </p:grpSp>
      <p:sp>
        <p:nvSpPr>
          <p:cNvPr id="49" name="Rectangle 5"/>
          <p:cNvSpPr/>
          <p:nvPr/>
        </p:nvSpPr>
        <p:spPr>
          <a:xfrm>
            <a:off x="6364813" y="3731334"/>
            <a:ext cx="179092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19"/>
          <p:cNvSpPr/>
          <p:nvPr/>
        </p:nvSpPr>
        <p:spPr>
          <a:xfrm>
            <a:off x="6261972" y="4100110"/>
            <a:ext cx="18944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76"/>
          <p:cNvSpPr/>
          <p:nvPr/>
        </p:nvSpPr>
        <p:spPr>
          <a:xfrm>
            <a:off x="6364813" y="4486228"/>
            <a:ext cx="180157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77"/>
          <p:cNvSpPr/>
          <p:nvPr/>
        </p:nvSpPr>
        <p:spPr>
          <a:xfrm>
            <a:off x="6364813" y="1544087"/>
            <a:ext cx="183702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</a:t>
            </a:r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,299,816.00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78"/>
          <p:cNvSpPr/>
          <p:nvPr/>
        </p:nvSpPr>
        <p:spPr>
          <a:xfrm>
            <a:off x="6317032" y="1931041"/>
            <a:ext cx="18385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,211,935.00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79"/>
          <p:cNvSpPr/>
          <p:nvPr/>
        </p:nvSpPr>
        <p:spPr>
          <a:xfrm>
            <a:off x="6317032" y="2335589"/>
            <a:ext cx="184607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77"/>
          <p:cNvSpPr/>
          <p:nvPr/>
        </p:nvSpPr>
        <p:spPr>
          <a:xfrm>
            <a:off x="6261972" y="2679233"/>
            <a:ext cx="190794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76"/>
          <p:cNvSpPr/>
          <p:nvPr/>
        </p:nvSpPr>
        <p:spPr>
          <a:xfrm>
            <a:off x="6098069" y="4867364"/>
            <a:ext cx="20737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38,511,751.00</a:t>
            </a:r>
            <a:endParaRPr lang="es-MX" sz="16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" name="56 Grupo"/>
          <p:cNvGrpSpPr/>
          <p:nvPr/>
        </p:nvGrpSpPr>
        <p:grpSpPr>
          <a:xfrm>
            <a:off x="2108823" y="1846973"/>
            <a:ext cx="3726771" cy="386118"/>
            <a:chOff x="1570918" y="1515"/>
            <a:chExt cx="4471077" cy="632952"/>
          </a:xfrm>
        </p:grpSpPr>
        <p:sp>
          <p:nvSpPr>
            <p:cNvPr id="58" name="57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9" name="58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b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/>
                <a:t>Gasto de Capital</a:t>
              </a:r>
              <a:endParaRPr lang="es-MX" sz="2000" kern="1200" dirty="0"/>
            </a:p>
          </p:txBody>
        </p:sp>
      </p:grpSp>
      <p:grpSp>
        <p:nvGrpSpPr>
          <p:cNvPr id="60" name="59 Grupo"/>
          <p:cNvGrpSpPr/>
          <p:nvPr/>
        </p:nvGrpSpPr>
        <p:grpSpPr>
          <a:xfrm>
            <a:off x="502702" y="1189925"/>
            <a:ext cx="1570918" cy="632952"/>
            <a:chOff x="0" y="1515"/>
            <a:chExt cx="1570918" cy="632952"/>
          </a:xfrm>
          <a:solidFill>
            <a:schemeClr val="accent5">
              <a:lumMod val="75000"/>
            </a:schemeClr>
          </a:solidFill>
        </p:grpSpPr>
        <p:sp>
          <p:nvSpPr>
            <p:cNvPr id="61" name="60 Redondear rectángulo de esquina del mismo lado"/>
            <p:cNvSpPr/>
            <p:nvPr/>
          </p:nvSpPr>
          <p:spPr>
            <a:xfrm>
              <a:off x="0" y="1515"/>
              <a:ext cx="1570918" cy="632952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Redondear rectángulo de esquina del mismo lado 4"/>
            <p:cNvSpPr/>
            <p:nvPr/>
          </p:nvSpPr>
          <p:spPr>
            <a:xfrm>
              <a:off x="30904" y="32419"/>
              <a:ext cx="1509110" cy="602048"/>
            </a:xfrm>
            <a:prstGeom prst="rect">
              <a:avLst/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/>
                <a:t>Tipo de Gasto</a:t>
              </a:r>
              <a:endParaRPr lang="es-MX" sz="2000" kern="1200" dirty="0"/>
            </a:p>
          </p:txBody>
        </p:sp>
      </p:grpSp>
      <p:grpSp>
        <p:nvGrpSpPr>
          <p:cNvPr id="63" name="62 Grupo"/>
          <p:cNvGrpSpPr/>
          <p:nvPr/>
        </p:nvGrpSpPr>
        <p:grpSpPr>
          <a:xfrm>
            <a:off x="2099892" y="1446550"/>
            <a:ext cx="4471077" cy="384126"/>
            <a:chOff x="1570918" y="1515"/>
            <a:chExt cx="4471077" cy="632952"/>
          </a:xfrm>
        </p:grpSpPr>
        <p:sp>
          <p:nvSpPr>
            <p:cNvPr id="64" name="63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5" name="64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b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/>
                <a:t>Gasto Corriente</a:t>
              </a:r>
              <a:endParaRPr lang="es-MX" sz="2000" kern="1200" dirty="0"/>
            </a:p>
          </p:txBody>
        </p:sp>
      </p:grpSp>
      <p:grpSp>
        <p:nvGrpSpPr>
          <p:cNvPr id="66" name="65 Grupo"/>
          <p:cNvGrpSpPr/>
          <p:nvPr/>
        </p:nvGrpSpPr>
        <p:grpSpPr>
          <a:xfrm>
            <a:off x="528974" y="3472564"/>
            <a:ext cx="1570918" cy="544325"/>
            <a:chOff x="0" y="3519619"/>
            <a:chExt cx="1570918" cy="544325"/>
          </a:xfrm>
          <a:solidFill>
            <a:schemeClr val="accent4">
              <a:lumMod val="75000"/>
            </a:schemeClr>
          </a:solidFill>
        </p:grpSpPr>
        <p:sp>
          <p:nvSpPr>
            <p:cNvPr id="67" name="66 Redondear rectángulo de esquina del mismo lado"/>
            <p:cNvSpPr/>
            <p:nvPr/>
          </p:nvSpPr>
          <p:spPr>
            <a:xfrm>
              <a:off x="0" y="3519619"/>
              <a:ext cx="1570918" cy="544325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Redondear rectángulo de esquina del mismo lado 4"/>
            <p:cNvSpPr/>
            <p:nvPr/>
          </p:nvSpPr>
          <p:spPr>
            <a:xfrm>
              <a:off x="26577" y="3546196"/>
              <a:ext cx="1517764" cy="517748"/>
            </a:xfrm>
            <a:prstGeom prst="rect">
              <a:avLst/>
            </a:prstGeom>
            <a:grpFill/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6195" tIns="36195" rIns="36195" bIns="36195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/>
                <a:t>Poder</a:t>
              </a:r>
              <a:endParaRPr lang="es-MX" sz="1900" kern="1200" dirty="0"/>
            </a:p>
          </p:txBody>
        </p:sp>
      </p:grpSp>
      <p:sp>
        <p:nvSpPr>
          <p:cNvPr id="69" name="68 Conector recto"/>
          <p:cNvSpPr/>
          <p:nvPr/>
        </p:nvSpPr>
        <p:spPr>
          <a:xfrm>
            <a:off x="2136363" y="1816380"/>
            <a:ext cx="3771239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0" name="69 Conector recto"/>
          <p:cNvSpPr/>
          <p:nvPr/>
        </p:nvSpPr>
        <p:spPr>
          <a:xfrm>
            <a:off x="2082246" y="1822877"/>
            <a:ext cx="305" cy="1186861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1" name="70 Conector recto"/>
          <p:cNvSpPr/>
          <p:nvPr/>
        </p:nvSpPr>
        <p:spPr>
          <a:xfrm>
            <a:off x="2136363" y="2233091"/>
            <a:ext cx="3771239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2" name="71 Conector recto"/>
          <p:cNvSpPr/>
          <p:nvPr/>
        </p:nvSpPr>
        <p:spPr>
          <a:xfrm>
            <a:off x="2136363" y="2635874"/>
            <a:ext cx="3771239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3" name="72 Conector recto"/>
          <p:cNvSpPr/>
          <p:nvPr/>
        </p:nvSpPr>
        <p:spPr>
          <a:xfrm>
            <a:off x="2072595" y="3011575"/>
            <a:ext cx="3771239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4" name="73 Grupo"/>
          <p:cNvGrpSpPr/>
          <p:nvPr/>
        </p:nvGrpSpPr>
        <p:grpSpPr>
          <a:xfrm>
            <a:off x="2087091" y="2249756"/>
            <a:ext cx="3726771" cy="386118"/>
            <a:chOff x="1570918" y="1515"/>
            <a:chExt cx="4471077" cy="632952"/>
          </a:xfrm>
        </p:grpSpPr>
        <p:sp>
          <p:nvSpPr>
            <p:cNvPr id="75" name="74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6" name="75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b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/>
                <a:t>Amortización de la Deuda</a:t>
              </a:r>
              <a:endParaRPr lang="es-MX" sz="2000" kern="1200" dirty="0"/>
            </a:p>
          </p:txBody>
        </p:sp>
      </p:grpSp>
      <p:grpSp>
        <p:nvGrpSpPr>
          <p:cNvPr id="77" name="76 Grupo"/>
          <p:cNvGrpSpPr/>
          <p:nvPr/>
        </p:nvGrpSpPr>
        <p:grpSpPr>
          <a:xfrm>
            <a:off x="2099891" y="2625457"/>
            <a:ext cx="3726771" cy="386118"/>
            <a:chOff x="1570918" y="1515"/>
            <a:chExt cx="4471077" cy="632952"/>
          </a:xfrm>
        </p:grpSpPr>
        <p:sp>
          <p:nvSpPr>
            <p:cNvPr id="78" name="77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  <a:ln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9" name="78 Rectángulo"/>
            <p:cNvSpPr/>
            <p:nvPr/>
          </p:nvSpPr>
          <p:spPr>
            <a:xfrm>
              <a:off x="1570918" y="1515"/>
              <a:ext cx="4471077" cy="632952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b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/>
                <a:t>Participaciones</a:t>
              </a:r>
              <a:endParaRPr lang="es-MX" sz="2000" kern="1200" dirty="0"/>
            </a:p>
          </p:txBody>
        </p:sp>
      </p:grpSp>
      <p:sp>
        <p:nvSpPr>
          <p:cNvPr id="80" name="79 Conector recto"/>
          <p:cNvSpPr/>
          <p:nvPr/>
        </p:nvSpPr>
        <p:spPr>
          <a:xfrm>
            <a:off x="2145295" y="4012560"/>
            <a:ext cx="3771239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1" name="80 Conector recto"/>
          <p:cNvSpPr/>
          <p:nvPr/>
        </p:nvSpPr>
        <p:spPr>
          <a:xfrm>
            <a:off x="2108430" y="4001805"/>
            <a:ext cx="305" cy="1186861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2" name="81 Conector recto"/>
          <p:cNvSpPr/>
          <p:nvPr/>
        </p:nvSpPr>
        <p:spPr>
          <a:xfrm>
            <a:off x="2104146" y="5188666"/>
            <a:ext cx="3771239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3" name="82 Conector recto"/>
          <p:cNvSpPr/>
          <p:nvPr/>
        </p:nvSpPr>
        <p:spPr>
          <a:xfrm>
            <a:off x="2145295" y="4383561"/>
            <a:ext cx="3771239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4" name="83 Conector recto"/>
          <p:cNvSpPr/>
          <p:nvPr/>
        </p:nvSpPr>
        <p:spPr>
          <a:xfrm>
            <a:off x="2145295" y="4811293"/>
            <a:ext cx="3771239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5" name="84 Rectángulo"/>
          <p:cNvSpPr/>
          <p:nvPr/>
        </p:nvSpPr>
        <p:spPr>
          <a:xfrm>
            <a:off x="2148614" y="3630771"/>
            <a:ext cx="3726771" cy="38611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000" kern="1200" dirty="0" smtClean="0"/>
              <a:t>Legislativo</a:t>
            </a:r>
            <a:endParaRPr lang="es-MX" sz="2000" kern="1200" dirty="0"/>
          </a:p>
        </p:txBody>
      </p:sp>
      <p:sp>
        <p:nvSpPr>
          <p:cNvPr id="86" name="85 Rectángulo"/>
          <p:cNvSpPr/>
          <p:nvPr/>
        </p:nvSpPr>
        <p:spPr>
          <a:xfrm>
            <a:off x="2163186" y="4012560"/>
            <a:ext cx="3744415" cy="386118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000" kern="1200" dirty="0" smtClean="0"/>
              <a:t>Ejecutivo </a:t>
            </a:r>
            <a:r>
              <a:rPr lang="es-MX" sz="1200" kern="1200" dirty="0" smtClean="0"/>
              <a:t>(Secretarias y Órganos Descentralizados</a:t>
            </a:r>
            <a:r>
              <a:rPr lang="es-MX" sz="1100" kern="1200" dirty="0" smtClean="0"/>
              <a:t>)</a:t>
            </a:r>
            <a:endParaRPr lang="es-MX" sz="1100" kern="1200" dirty="0"/>
          </a:p>
        </p:txBody>
      </p:sp>
      <p:sp>
        <p:nvSpPr>
          <p:cNvPr id="87" name="86 Rectángulo"/>
          <p:cNvSpPr/>
          <p:nvPr/>
        </p:nvSpPr>
        <p:spPr>
          <a:xfrm>
            <a:off x="2180831" y="4421412"/>
            <a:ext cx="3357799" cy="38611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000" kern="1200" dirty="0" smtClean="0"/>
              <a:t>Judicial </a:t>
            </a:r>
            <a:endParaRPr lang="es-MX" sz="1100" kern="1200" dirty="0"/>
          </a:p>
        </p:txBody>
      </p:sp>
      <p:sp>
        <p:nvSpPr>
          <p:cNvPr id="88" name="87 Rectángulo"/>
          <p:cNvSpPr/>
          <p:nvPr/>
        </p:nvSpPr>
        <p:spPr>
          <a:xfrm>
            <a:off x="2180831" y="4829555"/>
            <a:ext cx="3726771" cy="38611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b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000" kern="1200" dirty="0" smtClean="0"/>
              <a:t>Órganos Autónomos</a:t>
            </a:r>
            <a:endParaRPr lang="es-MX" sz="1100" kern="1200" dirty="0"/>
          </a:p>
        </p:txBody>
      </p:sp>
      <p:sp>
        <p:nvSpPr>
          <p:cNvPr id="89" name="88 Pentágono"/>
          <p:cNvSpPr/>
          <p:nvPr/>
        </p:nvSpPr>
        <p:spPr>
          <a:xfrm>
            <a:off x="2967717" y="5589240"/>
            <a:ext cx="1532275" cy="489114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Gran Total</a:t>
            </a:r>
            <a:endParaRPr lang="es-MX" dirty="0"/>
          </a:p>
        </p:txBody>
      </p:sp>
      <p:sp>
        <p:nvSpPr>
          <p:cNvPr id="90" name="Freeform 44"/>
          <p:cNvSpPr/>
          <p:nvPr/>
        </p:nvSpPr>
        <p:spPr>
          <a:xfrm>
            <a:off x="4499992" y="5612993"/>
            <a:ext cx="2070977" cy="519808"/>
          </a:xfrm>
          <a:custGeom>
            <a:avLst/>
            <a:gdLst>
              <a:gd name="connsiteX0" fmla="*/ 0 w 2194560"/>
              <a:gd name="connsiteY0" fmla="*/ 64741 h 388441"/>
              <a:gd name="connsiteX1" fmla="*/ 64741 w 2194560"/>
              <a:gd name="connsiteY1" fmla="*/ 0 h 388441"/>
              <a:gd name="connsiteX2" fmla="*/ 2129819 w 2194560"/>
              <a:gd name="connsiteY2" fmla="*/ 0 h 388441"/>
              <a:gd name="connsiteX3" fmla="*/ 2194560 w 2194560"/>
              <a:gd name="connsiteY3" fmla="*/ 64741 h 388441"/>
              <a:gd name="connsiteX4" fmla="*/ 2194560 w 2194560"/>
              <a:gd name="connsiteY4" fmla="*/ 323700 h 388441"/>
              <a:gd name="connsiteX5" fmla="*/ 2129819 w 2194560"/>
              <a:gd name="connsiteY5" fmla="*/ 388441 h 388441"/>
              <a:gd name="connsiteX6" fmla="*/ 64741 w 2194560"/>
              <a:gd name="connsiteY6" fmla="*/ 388441 h 388441"/>
              <a:gd name="connsiteX7" fmla="*/ 0 w 2194560"/>
              <a:gd name="connsiteY7" fmla="*/ 323700 h 388441"/>
              <a:gd name="connsiteX8" fmla="*/ 0 w 2194560"/>
              <a:gd name="connsiteY8" fmla="*/ 64741 h 388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4560" h="388441">
                <a:moveTo>
                  <a:pt x="0" y="64741"/>
                </a:moveTo>
                <a:cubicBezTo>
                  <a:pt x="0" y="28986"/>
                  <a:pt x="28986" y="0"/>
                  <a:pt x="64741" y="0"/>
                </a:cubicBezTo>
                <a:lnTo>
                  <a:pt x="2129819" y="0"/>
                </a:lnTo>
                <a:cubicBezTo>
                  <a:pt x="2165574" y="0"/>
                  <a:pt x="2194560" y="28986"/>
                  <a:pt x="2194560" y="64741"/>
                </a:cubicBezTo>
                <a:lnTo>
                  <a:pt x="2194560" y="323700"/>
                </a:lnTo>
                <a:cubicBezTo>
                  <a:pt x="2194560" y="359455"/>
                  <a:pt x="2165574" y="388441"/>
                  <a:pt x="2129819" y="388441"/>
                </a:cubicBezTo>
                <a:lnTo>
                  <a:pt x="64741" y="388441"/>
                </a:lnTo>
                <a:cubicBezTo>
                  <a:pt x="28986" y="388441"/>
                  <a:pt x="0" y="359455"/>
                  <a:pt x="0" y="323700"/>
                </a:cubicBezTo>
                <a:lnTo>
                  <a:pt x="0" y="6474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5162" tIns="57062" rIns="95162" bIns="57062" numCol="1" spcCol="1270" anchor="ctr" anchorCtr="0">
            <a:noAutofit/>
          </a:bodyPr>
          <a:lstStyle/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2200" b="1" dirty="0" smtClean="0">
                <a:solidFill>
                  <a:schemeClr val="bg1"/>
                </a:solidFill>
                <a:latin typeface="Interstate-Light" pitchFamily="2" charset="0"/>
              </a:rPr>
              <a:t>38</a:t>
            </a:r>
            <a:r>
              <a:rPr lang="es-MX" sz="2200" b="1" dirty="0" smtClean="0">
                <a:solidFill>
                  <a:schemeClr val="bg1"/>
                </a:solidFill>
                <a:latin typeface="Interstate-Light" pitchFamily="2" charset="0"/>
              </a:rPr>
              <a:t>,511,751.00</a:t>
            </a:r>
            <a:endParaRPr lang="es-MX" sz="2200" b="1" kern="1200" dirty="0">
              <a:solidFill>
                <a:schemeClr val="bg1"/>
              </a:solidFill>
              <a:latin typeface="Interstate-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34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3555</TotalTime>
  <Words>499</Words>
  <Application>Microsoft Office PowerPoint</Application>
  <PresentationFormat>Presentación en pantalla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Aspecto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Juan Carlos Ramirez</dc:creator>
  <cp:lastModifiedBy>Martin</cp:lastModifiedBy>
  <cp:revision>24</cp:revision>
  <cp:lastPrinted>2017-12-15T16:34:46Z</cp:lastPrinted>
  <dcterms:created xsi:type="dcterms:W3CDTF">2017-12-10T23:26:53Z</dcterms:created>
  <dcterms:modified xsi:type="dcterms:W3CDTF">2019-02-07T21:18:32Z</dcterms:modified>
</cp:coreProperties>
</file>